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06" r:id="rId4"/>
  </p:sldMasterIdLst>
  <p:notesMasterIdLst>
    <p:notesMasterId r:id="rId19"/>
  </p:notesMasterIdLst>
  <p:sldIdLst>
    <p:sldId id="1448944378" r:id="rId5"/>
    <p:sldId id="1448944379" r:id="rId6"/>
    <p:sldId id="1448944380" r:id="rId7"/>
    <p:sldId id="1448944382" r:id="rId8"/>
    <p:sldId id="330" r:id="rId9"/>
    <p:sldId id="331" r:id="rId10"/>
    <p:sldId id="337" r:id="rId11"/>
    <p:sldId id="338" r:id="rId12"/>
    <p:sldId id="339" r:id="rId13"/>
    <p:sldId id="1448944376" r:id="rId14"/>
    <p:sldId id="357" r:id="rId15"/>
    <p:sldId id="1448944377" r:id="rId16"/>
    <p:sldId id="334" r:id="rId17"/>
    <p:sldId id="335" r:id="rId18"/>
  </p:sldIdLst>
  <p:sldSz cx="12192000" cy="6858000"/>
  <p:notesSz cx="6858000" cy="9144000"/>
  <p:embeddedFontLst>
    <p:embeddedFont>
      <p:font typeface="Browallia New" panose="020B0604020202020204" pitchFamily="34" charset="-34"/>
      <p:regular r:id="rId20"/>
      <p:bold r:id="rId21"/>
      <p:italic r:id="rId22"/>
      <p:boldItalic r:id="rId23"/>
    </p:embeddedFont>
    <p:embeddedFont>
      <p:font typeface="BrowalliaUPC" panose="020B0604020202020204" pitchFamily="34" charset="-34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Karla" pitchFamily="2" charset="0"/>
      <p:regular r:id="rId36"/>
      <p:bold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FF"/>
    <a:srgbClr val="669900"/>
    <a:srgbClr val="0000FF"/>
    <a:srgbClr val="3333CC"/>
    <a:srgbClr val="006600"/>
    <a:srgbClr val="9900CC"/>
    <a:srgbClr val="00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84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557BDF-2C06-4B52-986F-07A146EA0C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AA96A-F20C-47A7-AEB1-8C6C5FBD04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CBD710-7CBC-4A3A-BC26-C0D1FBBE3009}" type="datetimeFigureOut">
              <a:rPr lang="th-TH"/>
              <a:pPr>
                <a:defRPr/>
              </a:pPr>
              <a:t>24/03/66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D861CC-CD57-4CE8-8F72-0784128140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3C7D5F-D19B-4070-8F3D-915622A37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4E5D1-E366-4E0B-B4AF-8C5CDC31A6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60B5A-2B92-4588-97C8-BF1A65878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49BB985-AEC8-4258-9764-3E265F1488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26;g118cd65a4dd_2_75:notes">
            <a:extLst>
              <a:ext uri="{FF2B5EF4-FFF2-40B4-BE49-F238E27FC236}">
                <a16:creationId xmlns:a16="http://schemas.microsoft.com/office/drawing/2014/main" id="{063EC10F-537A-4EC0-A350-F5FBBF776B2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Google Shape;127;g118cd65a4dd_2_75:notes">
            <a:extLst>
              <a:ext uri="{FF2B5EF4-FFF2-40B4-BE49-F238E27FC236}">
                <a16:creationId xmlns:a16="http://schemas.microsoft.com/office/drawing/2014/main" id="{22CC9462-AD4F-4D08-AFCB-C88E7E7D9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  <p:sp>
        <p:nvSpPr>
          <p:cNvPr id="128" name="Google Shape;128;g118cd65a4dd_2_75:notes">
            <a:extLst>
              <a:ext uri="{FF2B5EF4-FFF2-40B4-BE49-F238E27FC236}">
                <a16:creationId xmlns:a16="http://schemas.microsoft.com/office/drawing/2014/main" id="{79A9E75F-1E7D-4A93-A87A-50C02E0A4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wrap="square" lIns="91425" tIns="45700" rIns="91425" bIns="45700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DC7BD0E7-D7B1-405F-BA03-300BE6D57340}" type="slidenum">
              <a:rPr lang="th" sz="1400" kern="0">
                <a:solidFill>
                  <a:srgbClr val="000000"/>
                </a:solidFill>
                <a:latin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1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43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183;gf3a12261c1_0_62:notes">
            <a:extLst>
              <a:ext uri="{FF2B5EF4-FFF2-40B4-BE49-F238E27FC236}">
                <a16:creationId xmlns:a16="http://schemas.microsoft.com/office/drawing/2014/main" id="{734FC5C5-73DC-4CD7-8651-FE0288015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z="700"/>
          </a:p>
        </p:txBody>
      </p:sp>
      <p:sp>
        <p:nvSpPr>
          <p:cNvPr id="50179" name="Google Shape;184;gf3a12261c1_0_62:notes">
            <a:extLst>
              <a:ext uri="{FF2B5EF4-FFF2-40B4-BE49-F238E27FC236}">
                <a16:creationId xmlns:a16="http://schemas.microsoft.com/office/drawing/2014/main" id="{4D7BB799-9105-45EB-9836-BECE1BB0C7C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246;g1198ca54cee_0_57:notes">
            <a:extLst>
              <a:ext uri="{FF2B5EF4-FFF2-40B4-BE49-F238E27FC236}">
                <a16:creationId xmlns:a16="http://schemas.microsoft.com/office/drawing/2014/main" id="{778661EC-6127-4D3B-BF0A-377F2F2CB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  <p:sp>
        <p:nvSpPr>
          <p:cNvPr id="53251" name="Google Shape;247;g1198ca54cee_0_57:notes">
            <a:extLst>
              <a:ext uri="{FF2B5EF4-FFF2-40B4-BE49-F238E27FC236}">
                <a16:creationId xmlns:a16="http://schemas.microsoft.com/office/drawing/2014/main" id="{07848A5D-C87D-4361-B77D-8FDA7BEF74B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Google Shape;296;g118cd65a4dd_2_114:notes">
            <a:extLst>
              <a:ext uri="{FF2B5EF4-FFF2-40B4-BE49-F238E27FC236}">
                <a16:creationId xmlns:a16="http://schemas.microsoft.com/office/drawing/2014/main" id="{949B4A87-A80A-4D87-B3BE-00D644C74ED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Google Shape;297;g118cd65a4dd_2_114:notes">
            <a:extLst>
              <a:ext uri="{FF2B5EF4-FFF2-40B4-BE49-F238E27FC236}">
                <a16:creationId xmlns:a16="http://schemas.microsoft.com/office/drawing/2014/main" id="{90F80A8C-976B-478A-BBE2-5FF00118B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  <p:sp>
        <p:nvSpPr>
          <p:cNvPr id="298" name="Google Shape;298;g118cd65a4dd_2_114:notes">
            <a:extLst>
              <a:ext uri="{FF2B5EF4-FFF2-40B4-BE49-F238E27FC236}">
                <a16:creationId xmlns:a16="http://schemas.microsoft.com/office/drawing/2014/main" id="{632CD1EE-1ADA-4E1B-9F7B-FBE33321C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wrap="square" lIns="91425" tIns="45700" rIns="91425" bIns="45700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05421B8A-3732-4617-BC8C-84DCE0FF6D73}" type="slidenum">
              <a:rPr lang="th" sz="1400" kern="0">
                <a:solidFill>
                  <a:srgbClr val="000000"/>
                </a:solidFill>
                <a:latin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13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Google Shape;324;g118cd65a4dd_2_141:notes">
            <a:extLst>
              <a:ext uri="{FF2B5EF4-FFF2-40B4-BE49-F238E27FC236}">
                <a16:creationId xmlns:a16="http://schemas.microsoft.com/office/drawing/2014/main" id="{E9CE5122-D832-4A38-8328-7906EC063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  <p:sp>
        <p:nvSpPr>
          <p:cNvPr id="57347" name="Google Shape;325;g118cd65a4dd_2_141:notes">
            <a:extLst>
              <a:ext uri="{FF2B5EF4-FFF2-40B4-BE49-F238E27FC236}">
                <a16:creationId xmlns:a16="http://schemas.microsoft.com/office/drawing/2014/main" id="{B034F6BE-BE40-48B1-8066-1EF9E13D53C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140;g118cd65a4dd_2_91:notes">
            <a:extLst>
              <a:ext uri="{FF2B5EF4-FFF2-40B4-BE49-F238E27FC236}">
                <a16:creationId xmlns:a16="http://schemas.microsoft.com/office/drawing/2014/main" id="{30212EBB-5D7E-4996-843C-85C8A64A8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  <p:sp>
        <p:nvSpPr>
          <p:cNvPr id="41987" name="Google Shape;141;g118cd65a4dd_2_91:notes">
            <a:extLst>
              <a:ext uri="{FF2B5EF4-FFF2-40B4-BE49-F238E27FC236}">
                <a16:creationId xmlns:a16="http://schemas.microsoft.com/office/drawing/2014/main" id="{78E3C6D1-7E98-4867-895F-6FFB690A983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64123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140;g118cd65a4dd_2_91:notes">
            <a:extLst>
              <a:ext uri="{FF2B5EF4-FFF2-40B4-BE49-F238E27FC236}">
                <a16:creationId xmlns:a16="http://schemas.microsoft.com/office/drawing/2014/main" id="{30212EBB-5D7E-4996-843C-85C8A64A8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  <p:sp>
        <p:nvSpPr>
          <p:cNvPr id="41987" name="Google Shape;141;g118cd65a4dd_2_91:notes">
            <a:extLst>
              <a:ext uri="{FF2B5EF4-FFF2-40B4-BE49-F238E27FC236}">
                <a16:creationId xmlns:a16="http://schemas.microsoft.com/office/drawing/2014/main" id="{78E3C6D1-7E98-4867-895F-6FFB690A983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9364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140;g118cd65a4dd_2_91:notes">
            <a:extLst>
              <a:ext uri="{FF2B5EF4-FFF2-40B4-BE49-F238E27FC236}">
                <a16:creationId xmlns:a16="http://schemas.microsoft.com/office/drawing/2014/main" id="{30212EBB-5D7E-4996-843C-85C8A64A8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  <p:sp>
        <p:nvSpPr>
          <p:cNvPr id="41987" name="Google Shape;141;g118cd65a4dd_2_91:notes">
            <a:extLst>
              <a:ext uri="{FF2B5EF4-FFF2-40B4-BE49-F238E27FC236}">
                <a16:creationId xmlns:a16="http://schemas.microsoft.com/office/drawing/2014/main" id="{78E3C6D1-7E98-4867-895F-6FFB690A983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14579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26;g118cd65a4dd_2_75:notes">
            <a:extLst>
              <a:ext uri="{FF2B5EF4-FFF2-40B4-BE49-F238E27FC236}">
                <a16:creationId xmlns:a16="http://schemas.microsoft.com/office/drawing/2014/main" id="{063EC10F-537A-4EC0-A350-F5FBBF776B2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Google Shape;127;g118cd65a4dd_2_75:notes">
            <a:extLst>
              <a:ext uri="{FF2B5EF4-FFF2-40B4-BE49-F238E27FC236}">
                <a16:creationId xmlns:a16="http://schemas.microsoft.com/office/drawing/2014/main" id="{22CC9462-AD4F-4D08-AFCB-C88E7E7D9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  <p:sp>
        <p:nvSpPr>
          <p:cNvPr id="128" name="Google Shape;128;g118cd65a4dd_2_75:notes">
            <a:extLst>
              <a:ext uri="{FF2B5EF4-FFF2-40B4-BE49-F238E27FC236}">
                <a16:creationId xmlns:a16="http://schemas.microsoft.com/office/drawing/2014/main" id="{79A9E75F-1E7D-4A93-A87A-50C02E0A4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wrap="square" lIns="91425" tIns="45700" rIns="91425" bIns="45700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DC7BD0E7-D7B1-405F-BA03-300BE6D57340}" type="slidenum">
              <a:rPr lang="th" sz="1400" kern="0">
                <a:solidFill>
                  <a:srgbClr val="000000"/>
                </a:solidFill>
                <a:latin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5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140;g118cd65a4dd_2_91:notes">
            <a:extLst>
              <a:ext uri="{FF2B5EF4-FFF2-40B4-BE49-F238E27FC236}">
                <a16:creationId xmlns:a16="http://schemas.microsoft.com/office/drawing/2014/main" id="{30212EBB-5D7E-4996-843C-85C8A64A8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  <p:sp>
        <p:nvSpPr>
          <p:cNvPr id="41987" name="Google Shape;141;g118cd65a4dd_2_91:notes">
            <a:extLst>
              <a:ext uri="{FF2B5EF4-FFF2-40B4-BE49-F238E27FC236}">
                <a16:creationId xmlns:a16="http://schemas.microsoft.com/office/drawing/2014/main" id="{78E3C6D1-7E98-4867-895F-6FFB690A983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95;p3:notes">
            <a:extLst>
              <a:ext uri="{FF2B5EF4-FFF2-40B4-BE49-F238E27FC236}">
                <a16:creationId xmlns:a16="http://schemas.microsoft.com/office/drawing/2014/main" id="{E0C0A205-CF2D-473E-93A0-B46284CDB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th-TH" altLang="th-TH"/>
          </a:p>
        </p:txBody>
      </p:sp>
      <p:sp>
        <p:nvSpPr>
          <p:cNvPr id="44035" name="Google Shape;96;p3:notes">
            <a:extLst>
              <a:ext uri="{FF2B5EF4-FFF2-40B4-BE49-F238E27FC236}">
                <a16:creationId xmlns:a16="http://schemas.microsoft.com/office/drawing/2014/main" id="{0DE39D84-B7EB-4825-B3F1-5E023DFA468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106;g132b2e8b541_0_1:notes">
            <a:extLst>
              <a:ext uri="{FF2B5EF4-FFF2-40B4-BE49-F238E27FC236}">
                <a16:creationId xmlns:a16="http://schemas.microsoft.com/office/drawing/2014/main" id="{E4E59A9C-08D6-4D7E-835A-4E8DF7D07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th-TH" altLang="th-TH"/>
          </a:p>
        </p:txBody>
      </p:sp>
      <p:sp>
        <p:nvSpPr>
          <p:cNvPr id="46083" name="Google Shape;107;g132b2e8b541_0_1:notes">
            <a:extLst>
              <a:ext uri="{FF2B5EF4-FFF2-40B4-BE49-F238E27FC236}">
                <a16:creationId xmlns:a16="http://schemas.microsoft.com/office/drawing/2014/main" id="{B604A73C-C6F9-4EFD-8C48-5D1332F00D8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117;g1328d6e469d_0_0:notes">
            <a:extLst>
              <a:ext uri="{FF2B5EF4-FFF2-40B4-BE49-F238E27FC236}">
                <a16:creationId xmlns:a16="http://schemas.microsoft.com/office/drawing/2014/main" id="{E2C483B3-B899-42BD-8A02-93F7BA850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th-TH" altLang="th-TH"/>
          </a:p>
        </p:txBody>
      </p:sp>
      <p:sp>
        <p:nvSpPr>
          <p:cNvPr id="48131" name="Google Shape;118;g1328d6e469d_0_0:notes">
            <a:extLst>
              <a:ext uri="{FF2B5EF4-FFF2-40B4-BE49-F238E27FC236}">
                <a16:creationId xmlns:a16="http://schemas.microsoft.com/office/drawing/2014/main" id="{DB9D5127-C911-4B39-9EDA-D14B3CBE3BB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5516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4918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2230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829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4898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66189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511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49990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0192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1220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6850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3331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6286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255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617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7310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594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86BADE-10A6-48A8-979F-13A239E6E4B5}" type="slidenum">
              <a:rPr lang="en-US" altLang="th-TH" smtClean="0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49232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>
            <a:extLst>
              <a:ext uri="{FF2B5EF4-FFF2-40B4-BE49-F238E27FC236}">
                <a16:creationId xmlns:a16="http://schemas.microsoft.com/office/drawing/2014/main" id="{C2F89379-4FB5-4911-83DE-707839CEB932}"/>
              </a:ext>
            </a:extLst>
          </p:cNvPr>
          <p:cNvSpPr txBox="1"/>
          <p:nvPr/>
        </p:nvSpPr>
        <p:spPr bwMode="auto">
          <a:xfrm>
            <a:off x="533400" y="914400"/>
            <a:ext cx="11579225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th-TH" sz="6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  หลักการของการพัฒนา</a:t>
            </a:r>
          </a:p>
          <a:p>
            <a:pPr algn="ctr">
              <a:buClr>
                <a:srgbClr val="000000"/>
              </a:buClr>
              <a:defRPr/>
            </a:pPr>
            <a:r>
              <a:rPr lang="th-TH" sz="6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โปรแกรม </a:t>
            </a:r>
            <a:r>
              <a:rPr lang="en-US" sz="6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IDC Med</a:t>
            </a:r>
          </a:p>
          <a:p>
            <a:pPr algn="ctr">
              <a:buClr>
                <a:srgbClr val="000000"/>
              </a:buClr>
              <a:defRPr/>
            </a:pPr>
            <a:r>
              <a:rPr lang="th-TH" sz="6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สำหรับแพทย์ตรวจคนเข้าเมือง</a:t>
            </a:r>
          </a:p>
          <a:p>
            <a:pPr algn="ctr">
              <a:buClr>
                <a:srgbClr val="000000"/>
              </a:buClr>
              <a:defRPr/>
            </a:pPr>
            <a:r>
              <a:rPr lang="th-TH" sz="6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ที่รับผิดชอบสถานกักตัวคนต่างด้าว</a:t>
            </a:r>
            <a:endParaRPr sz="66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</p:txBody>
      </p:sp>
      <p:pic>
        <p:nvPicPr>
          <p:cNvPr id="38916" name="Google Shape;137;p25">
            <a:extLst>
              <a:ext uri="{FF2B5EF4-FFF2-40B4-BE49-F238E27FC236}">
                <a16:creationId xmlns:a16="http://schemas.microsoft.com/office/drawing/2014/main" id="{CF950787-9015-44B9-831E-0214BD624BE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73062"/>
            <a:ext cx="1554163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Google Shape;138;p25" descr="Coronavirus, Icon, Corona, Virus, Pandemic, Epidemic">
            <a:extLst>
              <a:ext uri="{FF2B5EF4-FFF2-40B4-BE49-F238E27FC236}">
                <a16:creationId xmlns:a16="http://schemas.microsoft.com/office/drawing/2014/main" id="{D59A1EB6-6B59-4EE4-80E0-0321E61FA44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2262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85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Google Shape;196;p28">
            <a:extLst>
              <a:ext uri="{FF2B5EF4-FFF2-40B4-BE49-F238E27FC236}">
                <a16:creationId xmlns:a16="http://schemas.microsoft.com/office/drawing/2014/main" id="{B7CC6271-CFEE-4297-AC2B-526B21245FD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7514"/>
            <a:ext cx="7651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รูปภาพ 2">
            <a:extLst>
              <a:ext uri="{FF2B5EF4-FFF2-40B4-BE49-F238E27FC236}">
                <a16:creationId xmlns:a16="http://schemas.microsoft.com/office/drawing/2014/main" id="{5357C537-3225-4768-844B-B666CB56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8"/>
            <a:ext cx="12179105" cy="686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E57D8B5-43C5-43F2-94DB-A33554E0C4C3}"/>
              </a:ext>
            </a:extLst>
          </p:cNvPr>
          <p:cNvSpPr txBox="1"/>
          <p:nvPr/>
        </p:nvSpPr>
        <p:spPr>
          <a:xfrm>
            <a:off x="4404360" y="722346"/>
            <a:ext cx="7467600" cy="10772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แนวทางการดำเนินงานเฝ้าระวังโรคติดเชื้อไวรัสโคโรนา 2019 (</a:t>
            </a:r>
            <a:r>
              <a:rPr lang="en-US" sz="3200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COVID-19) </a:t>
            </a:r>
            <a:r>
              <a:rPr lang="th-TH" sz="3200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ในประชากรกลุ่มแรงงานต่างด้าว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0FBB341-9533-4258-AD2B-4C45F2BEED6A}"/>
              </a:ext>
            </a:extLst>
          </p:cNvPr>
          <p:cNvSpPr txBox="1"/>
          <p:nvPr/>
        </p:nvSpPr>
        <p:spPr>
          <a:xfrm>
            <a:off x="3423138" y="2537461"/>
            <a:ext cx="7702062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ในศูนย์กักผู้ต้องกักตรวจคนเข้าเมืองทุกแห่งทั่วประเทศ</a:t>
            </a:r>
            <a:endParaRPr lang="th-TH" sz="3200" b="1" dirty="0">
              <a:solidFill>
                <a:srgbClr val="FFFF00"/>
              </a:solidFill>
              <a:highlight>
                <a:srgbClr val="FFFF00"/>
              </a:highligh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1205" name="กล่องข้อความ 9">
            <a:extLst>
              <a:ext uri="{FF2B5EF4-FFF2-40B4-BE49-F238E27FC236}">
                <a16:creationId xmlns:a16="http://schemas.microsoft.com/office/drawing/2014/main" id="{EFC042A7-6726-4E01-86E3-61B2999C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432116"/>
            <a:ext cx="8686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th-TH" altLang="th-TH" sz="3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เก็บตัวอย่างทุกราย จำนวน 2 ครั้ง เมื่อแรกรับ (วันที่ 1-3) และก่อนออก จากห้องกัก (วันที่ 13-14)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th-TH" altLang="th-TH" sz="3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หน่วยงานที่ร่วมดำเนินการเก็บตัวอย่าง ได้แก่ ด่านควบคุมโรคร่วมกับ โรงพยาบาลในพื้นที่นั้นๆ และสำนักงานตรวจคนเข้าเมือง </a:t>
            </a:r>
          </a:p>
        </p:txBody>
      </p:sp>
      <p:pic>
        <p:nvPicPr>
          <p:cNvPr id="51206" name="Google Shape;111;p17">
            <a:extLst>
              <a:ext uri="{FF2B5EF4-FFF2-40B4-BE49-F238E27FC236}">
                <a16:creationId xmlns:a16="http://schemas.microsoft.com/office/drawing/2014/main" id="{03665A11-9A18-4733-8E53-8F749E77082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33539"/>
            <a:ext cx="3071446" cy="320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Google Shape;70;p13">
            <a:extLst>
              <a:ext uri="{FF2B5EF4-FFF2-40B4-BE49-F238E27FC236}">
                <a16:creationId xmlns:a16="http://schemas.microsoft.com/office/drawing/2014/main" id="{577A2B02-C90C-4B54-AECF-BEC532E08EC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900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Google Shape;259;p31">
            <a:extLst>
              <a:ext uri="{FF2B5EF4-FFF2-40B4-BE49-F238E27FC236}">
                <a16:creationId xmlns:a16="http://schemas.microsoft.com/office/drawing/2014/main" id="{8811855C-56B7-4CD4-915A-2CAAF9E597B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7787"/>
            <a:ext cx="7651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" name="Google Shape;260;p31">
            <a:extLst>
              <a:ext uri="{FF2B5EF4-FFF2-40B4-BE49-F238E27FC236}">
                <a16:creationId xmlns:a16="http://schemas.microsoft.com/office/drawing/2014/main" id="{6FE55967-5B27-406D-8B83-E2FD2EE5BD9B}"/>
              </a:ext>
            </a:extLst>
          </p:cNvPr>
          <p:cNvSpPr txBox="1"/>
          <p:nvPr/>
        </p:nvSpPr>
        <p:spPr>
          <a:xfrm>
            <a:off x="5190332" y="456016"/>
            <a:ext cx="6202363" cy="800189"/>
          </a:xfrm>
          <a:prstGeom prst="rect">
            <a:avLst/>
          </a:prstGeom>
          <a:solidFill>
            <a:schemeClr val="tx2">
              <a:lumMod val="1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lIns="91425" tIns="91425" rIns="91425" bIns="91425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th-TH" sz="40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ระบบและโรคอาจพบในห้องกัก</a:t>
            </a:r>
            <a:endParaRPr sz="4000" b="1" kern="0" dirty="0">
              <a:solidFill>
                <a:srgbClr val="FFFFFF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</p:txBody>
      </p:sp>
      <p:sp>
        <p:nvSpPr>
          <p:cNvPr id="261" name="Google Shape;261;p31">
            <a:extLst>
              <a:ext uri="{FF2B5EF4-FFF2-40B4-BE49-F238E27FC236}">
                <a16:creationId xmlns:a16="http://schemas.microsoft.com/office/drawing/2014/main" id="{CC403D41-70CE-4F3F-8BCA-D5A33AA8E87B}"/>
              </a:ext>
            </a:extLst>
          </p:cNvPr>
          <p:cNvSpPr txBox="1"/>
          <p:nvPr/>
        </p:nvSpPr>
        <p:spPr>
          <a:xfrm>
            <a:off x="0" y="1455188"/>
            <a:ext cx="3810000" cy="2677626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TB </a:t>
            </a:r>
            <a:r>
              <a:rPr lang="th-TH" sz="28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ไข้กาฬหลังแอ่น  </a:t>
            </a:r>
          </a:p>
          <a:p>
            <a:pPr algn="ctr">
              <a:buClr>
                <a:srgbClr val="000000"/>
              </a:buClr>
              <a:defRPr/>
            </a:pPr>
            <a:r>
              <a:rPr lang="th-TH" sz="28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ไข้หวัดใหญ่ ไข้หวัดนก </a:t>
            </a:r>
          </a:p>
          <a:p>
            <a:pPr algn="ctr">
              <a:buClr>
                <a:srgbClr val="000000"/>
              </a:buClr>
              <a:defRPr/>
            </a:pPr>
            <a:r>
              <a:rPr lang="th-TH" sz="28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โรคปอดอักเสบ </a:t>
            </a:r>
            <a:r>
              <a:rPr lang="en-US" sz="2800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SARs</a:t>
            </a:r>
            <a:r>
              <a:rPr lang="en-US" sz="28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MERs </a:t>
            </a:r>
            <a:endParaRPr lang="th-TH" sz="2800" b="1" kern="0" dirty="0">
              <a:solidFill>
                <a:srgbClr val="FFFFFF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buClr>
                <a:srgbClr val="000000"/>
              </a:buClr>
              <a:defRPr/>
            </a:pPr>
            <a:r>
              <a:rPr lang="th-TH" sz="2800" b="1" u="sng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โรค</a:t>
            </a:r>
            <a:r>
              <a:rPr lang="en-US" sz="2800" b="1" u="sng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</a:t>
            </a:r>
            <a:r>
              <a:rPr lang="en-US" sz="2400" b="1" u="sng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SARS-CoV-2</a:t>
            </a:r>
            <a:r>
              <a:rPr lang="en-US" sz="2800" b="1" u="sng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(Covid-19)</a:t>
            </a:r>
            <a:endParaRPr sz="2800" b="1" u="sng" kern="0" dirty="0">
              <a:solidFill>
                <a:srgbClr val="FFFFFF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buClr>
                <a:srgbClr val="000000"/>
              </a:buClr>
              <a:defRPr/>
            </a:pPr>
            <a:r>
              <a:rPr lang="th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—---------------------------</a:t>
            </a:r>
            <a:endParaRPr b="1" kern="0" dirty="0">
              <a:solidFill>
                <a:srgbClr val="FFFFFF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buClr>
                <a:srgbClr val="000000"/>
              </a:buClr>
              <a:defRPr/>
            </a:pPr>
            <a:r>
              <a:rPr lang="th-TH" sz="3200" b="1" kern="0" dirty="0">
                <a:solidFill>
                  <a:srgbClr val="FFFF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โรคติดต่อทางเดินหายใจ</a:t>
            </a:r>
            <a:endParaRPr sz="3200" b="1" kern="0" dirty="0">
              <a:solidFill>
                <a:srgbClr val="FFFF00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</p:txBody>
      </p:sp>
      <p:sp>
        <p:nvSpPr>
          <p:cNvPr id="262" name="Google Shape;262;p31">
            <a:extLst>
              <a:ext uri="{FF2B5EF4-FFF2-40B4-BE49-F238E27FC236}">
                <a16:creationId xmlns:a16="http://schemas.microsoft.com/office/drawing/2014/main" id="{718EA98C-E1C7-46DD-8F3D-C63F8DB49D2F}"/>
              </a:ext>
            </a:extLst>
          </p:cNvPr>
          <p:cNvSpPr txBox="1"/>
          <p:nvPr/>
        </p:nvSpPr>
        <p:spPr>
          <a:xfrm>
            <a:off x="3810000" y="1455188"/>
            <a:ext cx="4175124" cy="2600682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th-TH" sz="32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อหิวาตกโรค อาหารเป็นพิษ โรคบิด อุจาระร่วงเฉียบพลัน ไข้</a:t>
            </a:r>
            <a:r>
              <a:rPr lang="th-TH" sz="3200" b="1" kern="0" dirty="0" err="1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ทัยฟอยด์</a:t>
            </a:r>
            <a:r>
              <a:rPr lang="th-TH" sz="32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</a:t>
            </a:r>
            <a:r>
              <a:rPr lang="en-US" sz="32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Hepatitis-A, E</a:t>
            </a:r>
          </a:p>
          <a:p>
            <a:pPr algn="ctr">
              <a:buClr>
                <a:srgbClr val="000000"/>
              </a:buClr>
              <a:defRPr/>
            </a:pPr>
            <a:endParaRPr lang="th-TH" sz="500" b="1" kern="0" dirty="0">
              <a:solidFill>
                <a:srgbClr val="FFFFFF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buClr>
                <a:srgbClr val="000000"/>
              </a:buClr>
              <a:defRPr/>
            </a:pPr>
            <a:r>
              <a:rPr lang="th" sz="20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—-------------------------</a:t>
            </a:r>
            <a:endParaRPr lang="th-TH" sz="2000" b="1" kern="0" dirty="0">
              <a:solidFill>
                <a:srgbClr val="FFFFFF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buClr>
                <a:srgbClr val="000000"/>
              </a:buClr>
              <a:defRPr/>
            </a:pPr>
            <a:r>
              <a:rPr lang="th-TH" sz="3600" b="1" kern="0" dirty="0">
                <a:solidFill>
                  <a:srgbClr val="FF7C8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โรคติดต่อทางอาหารและน้ำ</a:t>
            </a:r>
            <a:endParaRPr sz="3600" b="1" kern="0" dirty="0">
              <a:solidFill>
                <a:srgbClr val="FF7C80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</p:txBody>
      </p:sp>
      <p:sp>
        <p:nvSpPr>
          <p:cNvPr id="263" name="Google Shape;263;p31">
            <a:extLst>
              <a:ext uri="{FF2B5EF4-FFF2-40B4-BE49-F238E27FC236}">
                <a16:creationId xmlns:a16="http://schemas.microsoft.com/office/drawing/2014/main" id="{3B26DA4D-F0F1-472A-8431-9A950559E5D1}"/>
              </a:ext>
            </a:extLst>
          </p:cNvPr>
          <p:cNvSpPr txBox="1"/>
          <p:nvPr/>
        </p:nvSpPr>
        <p:spPr>
          <a:xfrm>
            <a:off x="7985124" y="2908549"/>
            <a:ext cx="4192623" cy="18158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th-TH" sz="32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โรคหิด </a:t>
            </a:r>
            <a:r>
              <a:rPr lang="th-TH" sz="24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โรคกลาก เกลื้อน เริม เชื้อรา ผิวหนังอักเสบ</a:t>
            </a:r>
          </a:p>
          <a:p>
            <a:pPr algn="ctr">
              <a:buClr>
                <a:srgbClr val="000000"/>
              </a:buClr>
              <a:defRPr/>
            </a:pPr>
            <a:r>
              <a:rPr lang="th-TH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----------------------------</a:t>
            </a:r>
            <a:endParaRPr b="1" kern="0" dirty="0">
              <a:solidFill>
                <a:srgbClr val="FFFFFF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buClr>
                <a:srgbClr val="000000"/>
              </a:buClr>
              <a:defRPr/>
            </a:pPr>
            <a:r>
              <a:rPr lang="th-TH" sz="3200" b="1" kern="0" dirty="0">
                <a:solidFill>
                  <a:srgbClr val="FFFF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โรคทางผิวหนัง</a:t>
            </a:r>
            <a:endParaRPr sz="3200" b="1" kern="0" dirty="0">
              <a:solidFill>
                <a:srgbClr val="FFFF00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</p:txBody>
      </p:sp>
      <p:sp>
        <p:nvSpPr>
          <p:cNvPr id="264" name="Google Shape;264;p31">
            <a:extLst>
              <a:ext uri="{FF2B5EF4-FFF2-40B4-BE49-F238E27FC236}">
                <a16:creationId xmlns:a16="http://schemas.microsoft.com/office/drawing/2014/main" id="{AC84401A-DF85-4633-8724-621582E07555}"/>
              </a:ext>
            </a:extLst>
          </p:cNvPr>
          <p:cNvSpPr txBox="1"/>
          <p:nvPr/>
        </p:nvSpPr>
        <p:spPr>
          <a:xfrm>
            <a:off x="2855912" y="4055870"/>
            <a:ext cx="5145088" cy="27853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th-TH" sz="3200" b="1" kern="0" dirty="0">
                <a:solidFill>
                  <a:srgbClr val="274E13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โรคมาลาเรีย ไข้เลือดออก ไวรัสซิกา โรคเท้าช้าง </a:t>
            </a:r>
          </a:p>
          <a:p>
            <a:pPr algn="ctr">
              <a:buClr>
                <a:srgbClr val="000000"/>
              </a:buClr>
              <a:defRPr/>
            </a:pPr>
            <a:r>
              <a:rPr lang="th-TH" sz="3200" b="1" kern="0" dirty="0">
                <a:solidFill>
                  <a:srgbClr val="274E13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ไข้ปวดข้อยุงลาย </a:t>
            </a:r>
          </a:p>
          <a:p>
            <a:pPr algn="ctr">
              <a:buClr>
                <a:srgbClr val="000000"/>
              </a:buClr>
              <a:defRPr/>
            </a:pPr>
            <a:r>
              <a:rPr lang="th-TH" sz="2800" b="1" kern="0" dirty="0">
                <a:solidFill>
                  <a:srgbClr val="274E13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-----------------------</a:t>
            </a:r>
            <a:endParaRPr sz="1100" b="1" kern="0" dirty="0">
              <a:solidFill>
                <a:srgbClr val="FFFFFF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buClr>
                <a:srgbClr val="000000"/>
              </a:buClr>
              <a:defRPr/>
            </a:pPr>
            <a:r>
              <a:rPr lang="th-TH" sz="4000" b="1" kern="0" dirty="0">
                <a:solidFill>
                  <a:srgbClr val="0C343D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โรคนำโดยแมลง</a:t>
            </a:r>
            <a:endParaRPr sz="4000" b="1" kern="0" dirty="0">
              <a:solidFill>
                <a:srgbClr val="0C343D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</p:txBody>
      </p:sp>
      <p:sp>
        <p:nvSpPr>
          <p:cNvPr id="265" name="Google Shape;265;p31">
            <a:extLst>
              <a:ext uri="{FF2B5EF4-FFF2-40B4-BE49-F238E27FC236}">
                <a16:creationId xmlns:a16="http://schemas.microsoft.com/office/drawing/2014/main" id="{EC2A3966-AAB4-4FC9-93FB-ED2B0FC4BAEB}"/>
              </a:ext>
            </a:extLst>
          </p:cNvPr>
          <p:cNvSpPr txBox="1"/>
          <p:nvPr/>
        </p:nvSpPr>
        <p:spPr>
          <a:xfrm>
            <a:off x="8011124" y="4724400"/>
            <a:ext cx="4192623" cy="216979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274E13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HIV (AIDs)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defRPr/>
            </a:pPr>
            <a:r>
              <a:rPr lang="th-TH" sz="2800" b="1" kern="0" dirty="0">
                <a:solidFill>
                  <a:srgbClr val="274E13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อ่อนเพลีย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defRPr/>
            </a:pPr>
            <a:r>
              <a:rPr lang="th-TH" sz="2800" b="1" kern="0" dirty="0">
                <a:solidFill>
                  <a:srgbClr val="274E13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ภาวะทุพโภชนาการ</a:t>
            </a:r>
            <a:endParaRPr sz="2800" b="1" kern="0" dirty="0">
              <a:solidFill>
                <a:srgbClr val="274E13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buClr>
                <a:srgbClr val="000000"/>
              </a:buClr>
              <a:defRPr/>
            </a:pPr>
            <a:endParaRPr sz="1100" b="1" kern="0" dirty="0">
              <a:solidFill>
                <a:srgbClr val="FFFFFF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buClr>
                <a:srgbClr val="000000"/>
              </a:buClr>
              <a:defRPr/>
            </a:pPr>
            <a:r>
              <a:rPr lang="th-TH" sz="2400" b="1" kern="0" dirty="0">
                <a:solidFill>
                  <a:srgbClr val="B45F06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สภาวะทางจิตใจ(เครียด)</a:t>
            </a:r>
            <a:r>
              <a:rPr lang="th" sz="2400" b="1" kern="0" dirty="0">
                <a:solidFill>
                  <a:srgbClr val="B45F06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</a:t>
            </a:r>
            <a:endParaRPr sz="2400" b="1" kern="0" dirty="0">
              <a:solidFill>
                <a:srgbClr val="B45F06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23A9F9CB-09BA-133E-9DD7-CCEE1063202A}"/>
              </a:ext>
            </a:extLst>
          </p:cNvPr>
          <p:cNvGrpSpPr/>
          <p:nvPr/>
        </p:nvGrpSpPr>
        <p:grpSpPr>
          <a:xfrm>
            <a:off x="8011124" y="1447799"/>
            <a:ext cx="3203575" cy="1463235"/>
            <a:chOff x="8238323" y="2071833"/>
            <a:chExt cx="1925637" cy="1011238"/>
          </a:xfrm>
        </p:grpSpPr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0A1C1F7A-F272-4670-9CA6-4951391E8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049"/>
            <a:stretch>
              <a:fillRect/>
            </a:stretch>
          </p:blipFill>
          <p:spPr bwMode="auto">
            <a:xfrm>
              <a:off x="8238323" y="2071833"/>
              <a:ext cx="192563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ACBBA04B-7AC7-48FF-92C6-DE4956D3158C}"/>
                </a:ext>
              </a:extLst>
            </p:cNvPr>
            <p:cNvSpPr txBox="1"/>
            <p:nvPr/>
          </p:nvSpPr>
          <p:spPr>
            <a:xfrm>
              <a:off x="8293101" y="2794001"/>
              <a:ext cx="1179143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th-TH" sz="500" kern="0" dirty="0">
                  <a:solidFill>
                    <a:srgbClr val="00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  <a:sym typeface="Arial"/>
                </a:rPr>
                <a:t>https://www.wikihow.com/Recognize-Scabies-Rash</a:t>
              </a:r>
            </a:p>
          </p:txBody>
        </p:sp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3FE1722-5E07-4968-B72B-5EBB6638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1" y="3834456"/>
            <a:ext cx="2806700" cy="302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AIDS Infection Virus Infectious disease, hiv/aids, text, trademark, logo png  | PNGWing">
            <a:extLst>
              <a:ext uri="{FF2B5EF4-FFF2-40B4-BE49-F238E27FC236}">
                <a16:creationId xmlns:a16="http://schemas.microsoft.com/office/drawing/2014/main" id="{9FE0B2C7-C2A6-44E4-B0F5-14308BC91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9" t="8542" r="21431" b="5351"/>
          <a:stretch>
            <a:fillRect/>
          </a:stretch>
        </p:blipFill>
        <p:spPr bwMode="auto">
          <a:xfrm>
            <a:off x="6894547" y="4180608"/>
            <a:ext cx="20796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8B8F9DC-53EC-4BF2-FF74-DA40CABB99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97"/>
          <a:stretch/>
        </p:blipFill>
        <p:spPr>
          <a:xfrm rot="7527007" flipV="1">
            <a:off x="10837200" y="1500756"/>
            <a:ext cx="1718047" cy="1265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62" grpId="0" animBg="1"/>
      <p:bldP spid="263" grpId="0" animBg="1"/>
      <p:bldP spid="264" grpId="0" animBg="1"/>
      <p:bldP spid="265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oogle Shape;303;p33">
            <a:extLst>
              <a:ext uri="{FF2B5EF4-FFF2-40B4-BE49-F238E27FC236}">
                <a16:creationId xmlns:a16="http://schemas.microsoft.com/office/drawing/2014/main" id="{670F36A8-0922-43F8-B403-66C35D56AAAB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53462"/>
            <a:ext cx="6026418" cy="733425"/>
            <a:chOff x="-330851" y="2126879"/>
            <a:chExt cx="6026167" cy="646610"/>
          </a:xfrm>
        </p:grpSpPr>
        <p:sp>
          <p:nvSpPr>
            <p:cNvPr id="304" name="Google Shape;304;p33">
              <a:extLst>
                <a:ext uri="{FF2B5EF4-FFF2-40B4-BE49-F238E27FC236}">
                  <a16:creationId xmlns:a16="http://schemas.microsoft.com/office/drawing/2014/main" id="{C8ABDBE3-C182-4554-9445-077C2EE2EEEB}"/>
                </a:ext>
              </a:extLst>
            </p:cNvPr>
            <p:cNvSpPr/>
            <p:nvPr/>
          </p:nvSpPr>
          <p:spPr>
            <a:xfrm>
              <a:off x="-330851" y="2126879"/>
              <a:ext cx="5625523" cy="646610"/>
            </a:xfrm>
            <a:prstGeom prst="rect">
              <a:avLst/>
            </a:prstGeom>
            <a:solidFill>
              <a:srgbClr val="00763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lIns="91425" tIns="45700" rIns="91425" bIns="4570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th" sz="9600" b="1" kern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 </a:t>
              </a:r>
              <a:endParaRPr sz="9600" kern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endParaRPr>
            </a:p>
          </p:txBody>
        </p:sp>
        <p:sp>
          <p:nvSpPr>
            <p:cNvPr id="305" name="Google Shape;305;p33">
              <a:extLst>
                <a:ext uri="{FF2B5EF4-FFF2-40B4-BE49-F238E27FC236}">
                  <a16:creationId xmlns:a16="http://schemas.microsoft.com/office/drawing/2014/main" id="{8861E21E-1F47-46A1-97C0-D861403A8F71}"/>
                </a:ext>
              </a:extLst>
            </p:cNvPr>
            <p:cNvSpPr/>
            <p:nvPr/>
          </p:nvSpPr>
          <p:spPr>
            <a:xfrm>
              <a:off x="-238512" y="2157669"/>
              <a:ext cx="5933828" cy="585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/>
            <a:lstStyle/>
            <a:p>
              <a:pPr>
                <a:buClr>
                  <a:srgbClr val="000000"/>
                </a:buClr>
                <a:defRPr/>
              </a:pPr>
              <a:r>
                <a:rPr lang="th" sz="4000" b="1" kern="0" dirty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แนวทางการจัดการกักกันผู้ต้องกัก </a:t>
              </a:r>
              <a:endParaRPr sz="4000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endParaRPr>
            </a:p>
          </p:txBody>
        </p:sp>
      </p:grpSp>
      <p:sp>
        <p:nvSpPr>
          <p:cNvPr id="306" name="Google Shape;306;p33">
            <a:extLst>
              <a:ext uri="{FF2B5EF4-FFF2-40B4-BE49-F238E27FC236}">
                <a16:creationId xmlns:a16="http://schemas.microsoft.com/office/drawing/2014/main" id="{864CCF1D-BD5D-4D38-A98E-686E1ED08034}"/>
              </a:ext>
            </a:extLst>
          </p:cNvPr>
          <p:cNvSpPr/>
          <p:nvPr/>
        </p:nvSpPr>
        <p:spPr>
          <a:xfrm>
            <a:off x="6631862" y="3536455"/>
            <a:ext cx="1498600" cy="1100138"/>
          </a:xfrm>
          <a:prstGeom prst="curvedRightArrow">
            <a:avLst>
              <a:gd name="adj1" fmla="val 35722"/>
              <a:gd name="adj2" fmla="val 50000"/>
              <a:gd name="adj3" fmla="val 40426"/>
            </a:avLst>
          </a:prstGeom>
          <a:solidFill>
            <a:srgbClr val="A5A5A5">
              <a:alpha val="64705"/>
            </a:srgbClr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buClr>
                <a:srgbClr val="000000"/>
              </a:buClr>
              <a:defRPr/>
            </a:pPr>
            <a:r>
              <a:rPr lang="th" sz="2400" b="1" kern="0" dirty="0">
                <a:solidFill>
                  <a:srgbClr val="FF0000"/>
                </a:solidFill>
                <a:highlight>
                  <a:srgbClr val="FFFF00"/>
                </a:highligh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เข้า</a:t>
            </a:r>
            <a:endParaRPr sz="2400" b="1" kern="0" dirty="0">
              <a:solidFill>
                <a:srgbClr val="FF0000"/>
              </a:solidFill>
              <a:highlight>
                <a:srgbClr val="FFFF00"/>
              </a:highlight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</p:txBody>
      </p:sp>
      <p:grpSp>
        <p:nvGrpSpPr>
          <p:cNvPr id="54277" name="Google Shape;307;p33">
            <a:extLst>
              <a:ext uri="{FF2B5EF4-FFF2-40B4-BE49-F238E27FC236}">
                <a16:creationId xmlns:a16="http://schemas.microsoft.com/office/drawing/2014/main" id="{6444B374-9587-4BA3-AB38-22ECD9535D31}"/>
              </a:ext>
            </a:extLst>
          </p:cNvPr>
          <p:cNvGrpSpPr>
            <a:grpSpLocks/>
          </p:cNvGrpSpPr>
          <p:nvPr/>
        </p:nvGrpSpPr>
        <p:grpSpPr bwMode="auto">
          <a:xfrm>
            <a:off x="8478061" y="1751613"/>
            <a:ext cx="3189288" cy="2749550"/>
            <a:chOff x="3182937" y="1420929"/>
            <a:chExt cx="2761876" cy="3174484"/>
          </a:xfrm>
        </p:grpSpPr>
        <p:sp>
          <p:nvSpPr>
            <p:cNvPr id="308" name="Google Shape;308;p33">
              <a:extLst>
                <a:ext uri="{FF2B5EF4-FFF2-40B4-BE49-F238E27FC236}">
                  <a16:creationId xmlns:a16="http://schemas.microsoft.com/office/drawing/2014/main" id="{44320DD4-8A20-4EBE-8E1E-B9D7C95770DC}"/>
                </a:ext>
              </a:extLst>
            </p:cNvPr>
            <p:cNvSpPr/>
            <p:nvPr/>
          </p:nvSpPr>
          <p:spPr>
            <a:xfrm>
              <a:off x="3182937" y="1420929"/>
              <a:ext cx="2761876" cy="3174484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lIns="91425" tIns="45700" rIns="91425" bIns="45700" anchor="ctr"/>
            <a:lstStyle/>
            <a:p>
              <a:pPr algn="ctr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  <a:sym typeface="Calibri"/>
              </a:endParaRPr>
            </a:p>
          </p:txBody>
        </p:sp>
        <p:sp>
          <p:nvSpPr>
            <p:cNvPr id="309" name="Google Shape;309;p33">
              <a:extLst>
                <a:ext uri="{FF2B5EF4-FFF2-40B4-BE49-F238E27FC236}">
                  <a16:creationId xmlns:a16="http://schemas.microsoft.com/office/drawing/2014/main" id="{6BD36E90-065D-46D8-8905-63E80840455C}"/>
                </a:ext>
              </a:extLst>
            </p:cNvPr>
            <p:cNvSpPr txBox="1"/>
            <p:nvPr/>
          </p:nvSpPr>
          <p:spPr>
            <a:xfrm>
              <a:off x="3213182" y="2300694"/>
              <a:ext cx="2144612" cy="223861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lIns="91425" tIns="45700" rIns="91425" bIns="45700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th" sz="6000" b="1" kern="0" dirty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สถานกักตัว</a:t>
              </a:r>
              <a:endParaRPr sz="60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endParaRPr>
            </a:p>
          </p:txBody>
        </p:sp>
      </p:grpSp>
      <p:grpSp>
        <p:nvGrpSpPr>
          <p:cNvPr id="310" name="Google Shape;310;p33">
            <a:extLst>
              <a:ext uri="{FF2B5EF4-FFF2-40B4-BE49-F238E27FC236}">
                <a16:creationId xmlns:a16="http://schemas.microsoft.com/office/drawing/2014/main" id="{E8A8B23B-0E80-4F37-82F9-5A20818B486A}"/>
              </a:ext>
            </a:extLst>
          </p:cNvPr>
          <p:cNvGrpSpPr>
            <a:grpSpLocks/>
          </p:cNvGrpSpPr>
          <p:nvPr/>
        </p:nvGrpSpPr>
        <p:grpSpPr bwMode="auto">
          <a:xfrm>
            <a:off x="8537448" y="4235450"/>
            <a:ext cx="2390775" cy="1003121"/>
            <a:chOff x="3090306" y="4079234"/>
            <a:chExt cx="2071656" cy="1158151"/>
          </a:xfrm>
        </p:grpSpPr>
        <p:sp>
          <p:nvSpPr>
            <p:cNvPr id="311" name="Google Shape;311;p33">
              <a:extLst>
                <a:ext uri="{FF2B5EF4-FFF2-40B4-BE49-F238E27FC236}">
                  <a16:creationId xmlns:a16="http://schemas.microsoft.com/office/drawing/2014/main" id="{04B4BF6E-436B-43BA-9AAB-713E28C03183}"/>
                </a:ext>
              </a:extLst>
            </p:cNvPr>
            <p:cNvSpPr/>
            <p:nvPr/>
          </p:nvSpPr>
          <p:spPr>
            <a:xfrm>
              <a:off x="3090306" y="4079234"/>
              <a:ext cx="2071656" cy="1145527"/>
            </a:xfrm>
            <a:prstGeom prst="cube">
              <a:avLst>
                <a:gd name="adj" fmla="val 25000"/>
              </a:avLst>
            </a:prstGeom>
            <a:solidFill>
              <a:srgbClr val="4F6128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algn="ctr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  <a:sym typeface="Calibri"/>
              </a:endParaRPr>
            </a:p>
          </p:txBody>
        </p:sp>
        <p:sp>
          <p:nvSpPr>
            <p:cNvPr id="312" name="Google Shape;312;p33">
              <a:extLst>
                <a:ext uri="{FF2B5EF4-FFF2-40B4-BE49-F238E27FC236}">
                  <a16:creationId xmlns:a16="http://schemas.microsoft.com/office/drawing/2014/main" id="{15F6EABD-8811-479D-964F-5D30C1506348}"/>
                </a:ext>
              </a:extLst>
            </p:cNvPr>
            <p:cNvSpPr txBox="1"/>
            <p:nvPr/>
          </p:nvSpPr>
          <p:spPr>
            <a:xfrm>
              <a:off x="3212734" y="4420143"/>
              <a:ext cx="1813043" cy="817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th" sz="4000" b="1" kern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ลงทะเบียน</a:t>
              </a:r>
              <a:endParaRPr sz="4000" b="1" kern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endParaRPr>
            </a:p>
          </p:txBody>
        </p:sp>
      </p:grpSp>
      <p:sp>
        <p:nvSpPr>
          <p:cNvPr id="313" name="Google Shape;313;p33">
            <a:extLst>
              <a:ext uri="{FF2B5EF4-FFF2-40B4-BE49-F238E27FC236}">
                <a16:creationId xmlns:a16="http://schemas.microsoft.com/office/drawing/2014/main" id="{F1EE9FCD-86CF-4096-89E1-D5EB5ED8A077}"/>
              </a:ext>
            </a:extLst>
          </p:cNvPr>
          <p:cNvSpPr txBox="1"/>
          <p:nvPr/>
        </p:nvSpPr>
        <p:spPr>
          <a:xfrm>
            <a:off x="1086815" y="4731543"/>
            <a:ext cx="6685583" cy="1938952"/>
          </a:xfrm>
          <a:prstGeom prst="rect">
            <a:avLst/>
          </a:prstGeom>
          <a:solidFill>
            <a:srgbClr val="D6E3B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>
            <a:spAutoFit/>
          </a:bodyPr>
          <a:lstStyle/>
          <a:p>
            <a:pPr marL="457200" indent="-393700">
              <a:buClr>
                <a:srgbClr val="000000"/>
              </a:buClr>
              <a:buSzPts val="1800"/>
              <a:buFont typeface="Niramit"/>
              <a:buChar char="-"/>
              <a:defRPr/>
            </a:pPr>
            <a:r>
              <a:rPr lang="th" sz="2400" b="1" kern="0" dirty="0">
                <a:solidFill>
                  <a:srgbClr val="00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เหมาะสม ปลอดภัย แยกเป็นสัดส่วน </a:t>
            </a:r>
            <a:endParaRPr sz="600" kern="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  <a:sym typeface="Arial"/>
            </a:endParaRPr>
          </a:p>
          <a:p>
            <a:pPr marL="457200" indent="-393700">
              <a:buClr>
                <a:srgbClr val="000000"/>
              </a:buClr>
              <a:buSzPts val="1800"/>
              <a:buFont typeface="Niramit"/>
              <a:buChar char="-"/>
              <a:defRPr/>
            </a:pPr>
            <a:r>
              <a:rPr lang="th" sz="2400" b="1" kern="0" dirty="0">
                <a:solidFill>
                  <a:srgbClr val="00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ทางเดิน ทางเดียว ไม่ย้อนกลับ</a:t>
            </a:r>
            <a:endParaRPr sz="600" kern="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  <a:sym typeface="Arial"/>
            </a:endParaRPr>
          </a:p>
          <a:p>
            <a:pPr marL="457200" indent="-393700">
              <a:buClr>
                <a:srgbClr val="000000"/>
              </a:buClr>
              <a:buSzPts val="1800"/>
              <a:buFont typeface="Niramit"/>
              <a:buChar char="-"/>
              <a:defRPr/>
            </a:pPr>
            <a:r>
              <a:rPr lang="th" sz="2400" b="1" kern="0" dirty="0">
                <a:solidFill>
                  <a:srgbClr val="00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ทางจอดรถสั้น ไม่มีเจ้าหน้าที่เดินไปมา</a:t>
            </a:r>
            <a:endParaRPr sz="600" kern="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  <a:sym typeface="Arial"/>
            </a:endParaRPr>
          </a:p>
          <a:p>
            <a:pPr marL="457200" indent="-393700">
              <a:buClr>
                <a:srgbClr val="000000"/>
              </a:buClr>
              <a:buSzPts val="1800"/>
              <a:buFont typeface="Niramit"/>
              <a:buChar char="-"/>
              <a:defRPr/>
            </a:pPr>
            <a:r>
              <a:rPr lang="th" sz="2400" b="1" kern="0" dirty="0">
                <a:solidFill>
                  <a:srgbClr val="00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เจ้าหน้าที่สวมชุดป้องกัน</a:t>
            </a:r>
            <a:endParaRPr sz="600" kern="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  <a:sym typeface="Arial"/>
            </a:endParaRPr>
          </a:p>
          <a:p>
            <a:pPr marL="457200" indent="-393700">
              <a:buClr>
                <a:srgbClr val="000000"/>
              </a:buClr>
              <a:buSzPts val="1800"/>
              <a:buFont typeface="Niramit"/>
              <a:buChar char="-"/>
              <a:defRPr/>
            </a:pPr>
            <a:r>
              <a:rPr lang="th" sz="2400" b="1" kern="0" dirty="0">
                <a:solidFill>
                  <a:srgbClr val="00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ทำความสะอาด ด้วยน้ำยาฆ่าเชื้อ</a:t>
            </a:r>
            <a:endParaRPr sz="600" kern="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  <a:sym typeface="Arial"/>
            </a:endParaRPr>
          </a:p>
        </p:txBody>
      </p:sp>
      <p:sp>
        <p:nvSpPr>
          <p:cNvPr id="314" name="Google Shape;314;p33">
            <a:extLst>
              <a:ext uri="{FF2B5EF4-FFF2-40B4-BE49-F238E27FC236}">
                <a16:creationId xmlns:a16="http://schemas.microsoft.com/office/drawing/2014/main" id="{88169037-40E7-4905-A65B-354BDBF02EB1}"/>
              </a:ext>
            </a:extLst>
          </p:cNvPr>
          <p:cNvSpPr txBox="1"/>
          <p:nvPr/>
        </p:nvSpPr>
        <p:spPr>
          <a:xfrm>
            <a:off x="152399" y="1663139"/>
            <a:ext cx="7010399" cy="1938952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>
            <a:spAutoFit/>
          </a:bodyPr>
          <a:lstStyle/>
          <a:p>
            <a:pPr marL="457200" indent="-400050">
              <a:buClr>
                <a:srgbClr val="000000"/>
              </a:buClr>
              <a:buSzPts val="1900"/>
              <a:buFont typeface="Niramit"/>
              <a:buChar char="-"/>
              <a:defRPr/>
            </a:pPr>
            <a:r>
              <a:rPr lang="th" sz="2400" b="1" kern="0" dirty="0">
                <a:solidFill>
                  <a:srgbClr val="00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จำกัดทางเดิน/จุดรับตรวจสิ่งของ</a:t>
            </a:r>
            <a:endParaRPr sz="700" kern="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  <a:sym typeface="Arial"/>
            </a:endParaRPr>
          </a:p>
          <a:p>
            <a:pPr marL="457200" indent="-400050">
              <a:buClr>
                <a:srgbClr val="000000"/>
              </a:buClr>
              <a:buSzPts val="1900"/>
              <a:buFont typeface="Niramit"/>
              <a:buChar char="-"/>
              <a:defRPr/>
            </a:pPr>
            <a:r>
              <a:rPr lang="th" sz="2400" b="1" kern="0" dirty="0">
                <a:solidFill>
                  <a:srgbClr val="00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ยืนห่างกัน 1-2 เมตร</a:t>
            </a:r>
            <a:endParaRPr sz="700" kern="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  <a:sym typeface="Arial"/>
            </a:endParaRPr>
          </a:p>
          <a:p>
            <a:pPr marL="457200" indent="-400050">
              <a:buClr>
                <a:srgbClr val="000000"/>
              </a:buClr>
              <a:buSzPts val="1900"/>
              <a:buFont typeface="Niramit"/>
              <a:buChar char="-"/>
              <a:defRPr/>
            </a:pPr>
            <a:r>
              <a:rPr lang="th" sz="2400" b="1" kern="0" dirty="0">
                <a:solidFill>
                  <a:srgbClr val="00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แยกบันได ผู้ต้องกัก/เจ้าหน้าที่</a:t>
            </a:r>
            <a:endParaRPr sz="700" kern="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  <a:sym typeface="Arial"/>
            </a:endParaRPr>
          </a:p>
          <a:p>
            <a:pPr marL="457200" indent="-400050">
              <a:buClr>
                <a:srgbClr val="000000"/>
              </a:buClr>
              <a:buSzPts val="1900"/>
              <a:buFont typeface="Niramit"/>
              <a:buChar char="-"/>
              <a:defRPr/>
            </a:pPr>
            <a:r>
              <a:rPr lang="th" sz="2400" b="1" kern="0" dirty="0">
                <a:solidFill>
                  <a:srgbClr val="00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แยกช่องทางขนส่งอาหาร</a:t>
            </a:r>
            <a:endParaRPr sz="700" kern="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  <a:sym typeface="Arial"/>
            </a:endParaRPr>
          </a:p>
          <a:p>
            <a:pPr marL="457200" indent="-400050">
              <a:buClr>
                <a:srgbClr val="000000"/>
              </a:buClr>
              <a:buSzPts val="1900"/>
              <a:buFont typeface="Niramit"/>
              <a:buChar char="-"/>
              <a:defRPr/>
            </a:pPr>
            <a:r>
              <a:rPr lang="th" sz="2400" b="1" kern="0" dirty="0">
                <a:solidFill>
                  <a:srgbClr val="00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ทำความสะอาด ด้วยน้ำยาฆ่าเชื้อ</a:t>
            </a:r>
            <a:endParaRPr sz="700" kern="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  <a:sym typeface="Arial"/>
            </a:endParaRPr>
          </a:p>
        </p:txBody>
      </p:sp>
      <p:grpSp>
        <p:nvGrpSpPr>
          <p:cNvPr id="315" name="Google Shape;315;p33">
            <a:extLst>
              <a:ext uri="{FF2B5EF4-FFF2-40B4-BE49-F238E27FC236}">
                <a16:creationId xmlns:a16="http://schemas.microsoft.com/office/drawing/2014/main" id="{85E02231-83A2-47B4-B321-9E883EF7EDAB}"/>
              </a:ext>
            </a:extLst>
          </p:cNvPr>
          <p:cNvGrpSpPr>
            <a:grpSpLocks/>
          </p:cNvGrpSpPr>
          <p:nvPr/>
        </p:nvGrpSpPr>
        <p:grpSpPr bwMode="auto">
          <a:xfrm>
            <a:off x="7772398" y="5268132"/>
            <a:ext cx="1850898" cy="523069"/>
            <a:chOff x="4575231" y="5013420"/>
            <a:chExt cx="1850874" cy="697947"/>
          </a:xfrm>
        </p:grpSpPr>
        <p:cxnSp>
          <p:nvCxnSpPr>
            <p:cNvPr id="54287" name="Google Shape;316;p33">
              <a:extLst>
                <a:ext uri="{FF2B5EF4-FFF2-40B4-BE49-F238E27FC236}">
                  <a16:creationId xmlns:a16="http://schemas.microsoft.com/office/drawing/2014/main" id="{6E66B00A-34CE-4F3D-8DBA-374BDAF1D6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6391267" y="5013420"/>
              <a:ext cx="0" cy="676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8" name="Google Shape;317;p33">
              <a:extLst>
                <a:ext uri="{FF2B5EF4-FFF2-40B4-BE49-F238E27FC236}">
                  <a16:creationId xmlns:a16="http://schemas.microsoft.com/office/drawing/2014/main" id="{0F607098-5CCC-42CC-B9F9-F4F9C5C422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5231" y="5711367"/>
              <a:ext cx="185087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8" name="Google Shape;318;p33">
            <a:extLst>
              <a:ext uri="{FF2B5EF4-FFF2-40B4-BE49-F238E27FC236}">
                <a16:creationId xmlns:a16="http://schemas.microsoft.com/office/drawing/2014/main" id="{1A4EEE62-F927-4EFF-8960-084B26A3B135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540585"/>
            <a:ext cx="1663700" cy="727075"/>
            <a:chOff x="2767004" y="2985372"/>
            <a:chExt cx="1663800" cy="969487"/>
          </a:xfrm>
        </p:grpSpPr>
        <p:cxnSp>
          <p:nvCxnSpPr>
            <p:cNvPr id="54285" name="Google Shape;319;p33">
              <a:extLst>
                <a:ext uri="{FF2B5EF4-FFF2-40B4-BE49-F238E27FC236}">
                  <a16:creationId xmlns:a16="http://schemas.microsoft.com/office/drawing/2014/main" id="{2663EA3E-EB76-495B-B18D-34A26437CE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67004" y="3954859"/>
              <a:ext cx="16638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6" name="Google Shape;320;p33">
              <a:extLst>
                <a:ext uri="{FF2B5EF4-FFF2-40B4-BE49-F238E27FC236}">
                  <a16:creationId xmlns:a16="http://schemas.microsoft.com/office/drawing/2014/main" id="{1E335E07-B0EA-4121-B4ED-06027F10BF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767004" y="2985372"/>
              <a:ext cx="0" cy="9694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1" name="Google Shape;321;p33">
            <a:extLst>
              <a:ext uri="{FF2B5EF4-FFF2-40B4-BE49-F238E27FC236}">
                <a16:creationId xmlns:a16="http://schemas.microsoft.com/office/drawing/2014/main" id="{D02C531C-D241-4074-8D51-74F099D873DE}"/>
              </a:ext>
            </a:extLst>
          </p:cNvPr>
          <p:cNvSpPr/>
          <p:nvPr/>
        </p:nvSpPr>
        <p:spPr>
          <a:xfrm>
            <a:off x="3810000" y="1461826"/>
            <a:ext cx="4572000" cy="438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>
              <a:buClr>
                <a:srgbClr val="000000"/>
              </a:buClr>
              <a:defRPr/>
            </a:pPr>
            <a:r>
              <a:rPr lang="th" sz="2800" b="1" kern="0" dirty="0">
                <a:solidFill>
                  <a:srgbClr val="000000"/>
                </a:solidFill>
                <a:highlight>
                  <a:srgbClr val="FFFF00"/>
                </a:highligh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แนวทางการนำผู้ต้องกักเข้ากัก </a:t>
            </a:r>
            <a:endParaRPr sz="700" kern="0" dirty="0">
              <a:solidFill>
                <a:srgbClr val="000000"/>
              </a:solidFill>
              <a:highlight>
                <a:srgbClr val="FFFF00"/>
              </a:highlight>
              <a:latin typeface="Browallia New" panose="020B0604020202020204" pitchFamily="34" charset="-34"/>
              <a:cs typeface="Browallia New" panose="020B0604020202020204" pitchFamily="34" charset="-34"/>
              <a:sym typeface="Arial"/>
            </a:endParaRPr>
          </a:p>
        </p:txBody>
      </p:sp>
      <p:sp>
        <p:nvSpPr>
          <p:cNvPr id="322" name="Google Shape;322;p33">
            <a:extLst>
              <a:ext uri="{FF2B5EF4-FFF2-40B4-BE49-F238E27FC236}">
                <a16:creationId xmlns:a16="http://schemas.microsoft.com/office/drawing/2014/main" id="{97D25DB7-A955-42A1-AC78-C1259F4767BA}"/>
              </a:ext>
            </a:extLst>
          </p:cNvPr>
          <p:cNvSpPr/>
          <p:nvPr/>
        </p:nvSpPr>
        <p:spPr>
          <a:xfrm>
            <a:off x="1485981" y="4296815"/>
            <a:ext cx="4824413" cy="4381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>
              <a:buClr>
                <a:srgbClr val="000000"/>
              </a:buClr>
              <a:defRPr/>
            </a:pPr>
            <a:r>
              <a:rPr lang="th" sz="3200" b="1" kern="0" dirty="0">
                <a:solidFill>
                  <a:srgbClr val="FFFF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แนวทางการลงทะเบียนผู้ต้องกัก</a:t>
            </a:r>
            <a:endParaRPr sz="3200" b="1" kern="0" dirty="0">
              <a:solidFill>
                <a:srgbClr val="FFFF00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>
            <a:extLst>
              <a:ext uri="{FF2B5EF4-FFF2-40B4-BE49-F238E27FC236}">
                <a16:creationId xmlns:a16="http://schemas.microsoft.com/office/drawing/2014/main" id="{70A8C44D-3494-40FB-B579-1FA57CCE83BD}"/>
              </a:ext>
            </a:extLst>
          </p:cNvPr>
          <p:cNvSpPr/>
          <p:nvPr/>
        </p:nvSpPr>
        <p:spPr>
          <a:xfrm>
            <a:off x="76199" y="5252248"/>
            <a:ext cx="1828781" cy="1192209"/>
          </a:xfrm>
          <a:prstGeom prst="curvedRightArrow">
            <a:avLst>
              <a:gd name="adj1" fmla="val 35722"/>
              <a:gd name="adj2" fmla="val 50000"/>
              <a:gd name="adj3" fmla="val 40426"/>
            </a:avLst>
          </a:prstGeom>
          <a:solidFill>
            <a:srgbClr val="A5A5A5">
              <a:alpha val="64705"/>
            </a:srgbClr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buClr>
                <a:srgbClr val="000000"/>
              </a:buClr>
              <a:defRPr/>
            </a:pPr>
            <a:r>
              <a:rPr lang="th" sz="3200" b="1" kern="0" dirty="0">
                <a:solidFill>
                  <a:srgbClr val="FFFF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เข้า</a:t>
            </a:r>
            <a:endParaRPr sz="3200" b="1" kern="0" dirty="0">
              <a:solidFill>
                <a:srgbClr val="FFFF00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</p:txBody>
      </p:sp>
      <p:grpSp>
        <p:nvGrpSpPr>
          <p:cNvPr id="56324" name="Google Shape;331;p34">
            <a:extLst>
              <a:ext uri="{FF2B5EF4-FFF2-40B4-BE49-F238E27FC236}">
                <a16:creationId xmlns:a16="http://schemas.microsoft.com/office/drawing/2014/main" id="{58DD1AA0-55F5-4C15-BF2B-CCACBC1EF929}"/>
              </a:ext>
            </a:extLst>
          </p:cNvPr>
          <p:cNvGrpSpPr>
            <a:grpSpLocks/>
          </p:cNvGrpSpPr>
          <p:nvPr/>
        </p:nvGrpSpPr>
        <p:grpSpPr bwMode="auto">
          <a:xfrm>
            <a:off x="482705" y="2293162"/>
            <a:ext cx="3488528" cy="2468546"/>
            <a:chOff x="3182937" y="1420929"/>
            <a:chExt cx="2761876" cy="3174484"/>
          </a:xfrm>
        </p:grpSpPr>
        <p:sp>
          <p:nvSpPr>
            <p:cNvPr id="332" name="Google Shape;332;p34">
              <a:extLst>
                <a:ext uri="{FF2B5EF4-FFF2-40B4-BE49-F238E27FC236}">
                  <a16:creationId xmlns:a16="http://schemas.microsoft.com/office/drawing/2014/main" id="{B49C857C-8510-46E1-8656-E59EF1485851}"/>
                </a:ext>
              </a:extLst>
            </p:cNvPr>
            <p:cNvSpPr/>
            <p:nvPr/>
          </p:nvSpPr>
          <p:spPr>
            <a:xfrm>
              <a:off x="3182937" y="1420929"/>
              <a:ext cx="2761876" cy="3174484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lIns="91425" tIns="45700" rIns="91425" bIns="45700" anchor="ctr"/>
            <a:lstStyle/>
            <a:p>
              <a:pPr algn="ctr">
                <a:buClr>
                  <a:srgbClr val="000000"/>
                </a:buClr>
                <a:defRPr/>
              </a:pPr>
              <a:endParaRPr kern="0">
                <a:solidFill>
                  <a:srgbClr val="FFFFFF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  <a:sym typeface="Calibri"/>
              </a:endParaRPr>
            </a:p>
          </p:txBody>
        </p:sp>
        <p:sp>
          <p:nvSpPr>
            <p:cNvPr id="333" name="Google Shape;333;p34">
              <a:extLst>
                <a:ext uri="{FF2B5EF4-FFF2-40B4-BE49-F238E27FC236}">
                  <a16:creationId xmlns:a16="http://schemas.microsoft.com/office/drawing/2014/main" id="{CF78A92C-4D4C-4AC1-92F8-603AFD30CF42}"/>
                </a:ext>
              </a:extLst>
            </p:cNvPr>
            <p:cNvSpPr txBox="1"/>
            <p:nvPr/>
          </p:nvSpPr>
          <p:spPr>
            <a:xfrm>
              <a:off x="3263463" y="2299755"/>
              <a:ext cx="2133087" cy="1015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th" sz="3700" b="1" kern="0" dirty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สถานกักตัว</a:t>
              </a:r>
              <a:endParaRPr sz="37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endParaRPr>
            </a:p>
          </p:txBody>
        </p:sp>
      </p:grpSp>
      <p:grpSp>
        <p:nvGrpSpPr>
          <p:cNvPr id="56325" name="Google Shape;334;p34">
            <a:extLst>
              <a:ext uri="{FF2B5EF4-FFF2-40B4-BE49-F238E27FC236}">
                <a16:creationId xmlns:a16="http://schemas.microsoft.com/office/drawing/2014/main" id="{E087B6F6-79D8-44BD-9184-2CF42B478A15}"/>
              </a:ext>
            </a:extLst>
          </p:cNvPr>
          <p:cNvGrpSpPr>
            <a:grpSpLocks/>
          </p:cNvGrpSpPr>
          <p:nvPr/>
        </p:nvGrpSpPr>
        <p:grpSpPr bwMode="auto">
          <a:xfrm>
            <a:off x="830876" y="3729443"/>
            <a:ext cx="2201385" cy="891630"/>
            <a:chOff x="3090306" y="4079234"/>
            <a:chExt cx="2071656" cy="1145527"/>
          </a:xfrm>
        </p:grpSpPr>
        <p:sp>
          <p:nvSpPr>
            <p:cNvPr id="335" name="Google Shape;335;p34">
              <a:extLst>
                <a:ext uri="{FF2B5EF4-FFF2-40B4-BE49-F238E27FC236}">
                  <a16:creationId xmlns:a16="http://schemas.microsoft.com/office/drawing/2014/main" id="{CF21D877-9BC3-4809-B4A0-1B35143C3084}"/>
                </a:ext>
              </a:extLst>
            </p:cNvPr>
            <p:cNvSpPr/>
            <p:nvPr/>
          </p:nvSpPr>
          <p:spPr>
            <a:xfrm>
              <a:off x="3090306" y="4079234"/>
              <a:ext cx="2071656" cy="1145527"/>
            </a:xfrm>
            <a:prstGeom prst="cube">
              <a:avLst>
                <a:gd name="adj" fmla="val 25000"/>
              </a:avLst>
            </a:prstGeom>
            <a:solidFill>
              <a:srgbClr val="4F6128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algn="ctr">
                <a:buClr>
                  <a:srgbClr val="000000"/>
                </a:buClr>
                <a:defRPr/>
              </a:pPr>
              <a:endParaRPr kern="0">
                <a:solidFill>
                  <a:srgbClr val="FFFFFF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  <a:sym typeface="Calibri"/>
              </a:endParaRPr>
            </a:p>
          </p:txBody>
        </p:sp>
        <p:sp>
          <p:nvSpPr>
            <p:cNvPr id="336" name="Google Shape;336;p34">
              <a:extLst>
                <a:ext uri="{FF2B5EF4-FFF2-40B4-BE49-F238E27FC236}">
                  <a16:creationId xmlns:a16="http://schemas.microsoft.com/office/drawing/2014/main" id="{9B323028-F8FB-4F18-A906-E342E2204BDC}"/>
                </a:ext>
              </a:extLst>
            </p:cNvPr>
            <p:cNvSpPr txBox="1"/>
            <p:nvPr/>
          </p:nvSpPr>
          <p:spPr>
            <a:xfrm>
              <a:off x="3213680" y="4419730"/>
              <a:ext cx="1811200" cy="751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th" sz="3200" b="1" kern="0" dirty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ลงทะเบียน</a:t>
              </a:r>
              <a:endParaRPr sz="32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endParaRPr>
            </a:p>
          </p:txBody>
        </p:sp>
      </p:grpSp>
      <p:grpSp>
        <p:nvGrpSpPr>
          <p:cNvPr id="338" name="Google Shape;338;p34">
            <a:extLst>
              <a:ext uri="{FF2B5EF4-FFF2-40B4-BE49-F238E27FC236}">
                <a16:creationId xmlns:a16="http://schemas.microsoft.com/office/drawing/2014/main" id="{4090D709-70D4-45B2-BAC7-70379CB86477}"/>
              </a:ext>
            </a:extLst>
          </p:cNvPr>
          <p:cNvGrpSpPr>
            <a:grpSpLocks/>
          </p:cNvGrpSpPr>
          <p:nvPr/>
        </p:nvGrpSpPr>
        <p:grpSpPr bwMode="auto">
          <a:xfrm>
            <a:off x="2699598" y="3410685"/>
            <a:ext cx="9492402" cy="3416279"/>
            <a:chOff x="2698480" y="2483022"/>
            <a:chExt cx="6547644" cy="5446427"/>
          </a:xfrm>
        </p:grpSpPr>
        <p:sp>
          <p:nvSpPr>
            <p:cNvPr id="339" name="Google Shape;339;p34">
              <a:extLst>
                <a:ext uri="{FF2B5EF4-FFF2-40B4-BE49-F238E27FC236}">
                  <a16:creationId xmlns:a16="http://schemas.microsoft.com/office/drawing/2014/main" id="{6CF338D5-3A74-4830-91AD-8F0EC75A48AC}"/>
                </a:ext>
              </a:extLst>
            </p:cNvPr>
            <p:cNvSpPr/>
            <p:nvPr/>
          </p:nvSpPr>
          <p:spPr>
            <a:xfrm flipH="1">
              <a:off x="2698480" y="5345128"/>
              <a:ext cx="1261452" cy="1900688"/>
            </a:xfrm>
            <a:prstGeom prst="curvedRightArrow">
              <a:avLst>
                <a:gd name="adj1" fmla="val 35722"/>
                <a:gd name="adj2" fmla="val 50000"/>
                <a:gd name="adj3" fmla="val 40426"/>
              </a:avLst>
            </a:prstGeom>
            <a:solidFill>
              <a:srgbClr val="A5A5A5">
                <a:alpha val="64705"/>
              </a:srgbClr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th" sz="2800" b="1" kern="0" dirty="0">
                  <a:solidFill>
                    <a:srgbClr val="FFFF00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ออก</a:t>
              </a:r>
              <a:endParaRPr sz="2800" b="1" kern="0" dirty="0">
                <a:solidFill>
                  <a:srgbClr val="FFFF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endParaRPr>
            </a:p>
          </p:txBody>
        </p:sp>
        <p:sp>
          <p:nvSpPr>
            <p:cNvPr id="340" name="Google Shape;340;p34">
              <a:extLst>
                <a:ext uri="{FF2B5EF4-FFF2-40B4-BE49-F238E27FC236}">
                  <a16:creationId xmlns:a16="http://schemas.microsoft.com/office/drawing/2014/main" id="{6D8AB075-E330-460A-860D-970BAE8F4351}"/>
                </a:ext>
              </a:extLst>
            </p:cNvPr>
            <p:cNvSpPr txBox="1"/>
            <p:nvPr/>
          </p:nvSpPr>
          <p:spPr>
            <a:xfrm>
              <a:off x="4191585" y="2483022"/>
              <a:ext cx="5054539" cy="5446427"/>
            </a:xfrm>
            <a:prstGeom prst="rect">
              <a:avLst/>
            </a:prstGeom>
            <a:solidFill>
              <a:srgbClr val="E5B8B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45700" rIns="91425" bIns="45700">
              <a:spAutoFit/>
            </a:bodyPr>
            <a:lstStyle/>
            <a:p>
              <a:pPr marL="468000" indent="-381000">
                <a:buClr>
                  <a:srgbClr val="000000"/>
                </a:buClr>
                <a:buSzPts val="1600"/>
                <a:buFont typeface="Niramit"/>
                <a:buChar char="-"/>
                <a:defRPr/>
              </a:pPr>
              <a:r>
                <a:rPr lang="th" sz="2400" b="1" kern="0" dirty="0">
                  <a:solidFill>
                    <a:srgbClr val="000000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เจ้าหน้าที่ทำความสะอาด 2 คน สวมชุดป้องกัน</a:t>
              </a:r>
              <a:endParaRPr sz="500" kern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endParaRPr>
            </a:p>
            <a:p>
              <a:pPr marL="468000" indent="-381000">
                <a:buClr>
                  <a:srgbClr val="000000"/>
                </a:buClr>
                <a:buSzPts val="1600"/>
                <a:buFont typeface="Niramit"/>
                <a:buChar char="-"/>
                <a:defRPr/>
              </a:pPr>
              <a:r>
                <a:rPr lang="th" sz="2400" b="1" kern="0" dirty="0">
                  <a:solidFill>
                    <a:srgbClr val="000000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เตรียมอุปกรณ์ทำความสะอาด</a:t>
              </a:r>
              <a:endParaRPr sz="500" kern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endParaRPr>
            </a:p>
            <a:p>
              <a:pPr marL="468000" indent="-381000">
                <a:buClr>
                  <a:srgbClr val="000000"/>
                </a:buClr>
                <a:buSzPts val="1600"/>
                <a:buFont typeface="Niramit"/>
                <a:buChar char="-"/>
                <a:defRPr/>
              </a:pPr>
              <a:r>
                <a:rPr lang="th" sz="2400" b="1" kern="0" dirty="0">
                  <a:solidFill>
                    <a:srgbClr val="000000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ปิดพัดลม ประตู หน้าต่าง</a:t>
              </a:r>
              <a:endParaRPr sz="500" kern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endParaRPr>
            </a:p>
            <a:p>
              <a:pPr marL="468000" indent="-381000">
                <a:buClr>
                  <a:srgbClr val="000000"/>
                </a:buClr>
                <a:buSzPts val="1600"/>
                <a:buFont typeface="Niramit"/>
                <a:buChar char="-"/>
                <a:defRPr/>
              </a:pPr>
              <a:r>
                <a:rPr lang="th" sz="2400" b="1" kern="0" dirty="0">
                  <a:solidFill>
                    <a:srgbClr val="000000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เก็บที่นอน โดยม้วนออกห่างจากตัวเก็บใส่ถุงพลาสติก และนำไปไว้ประตูทางออก</a:t>
              </a:r>
              <a:endParaRPr sz="500" kern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endParaRPr>
            </a:p>
            <a:p>
              <a:pPr marL="468000" indent="-381000">
                <a:buClr>
                  <a:srgbClr val="000000"/>
                </a:buClr>
                <a:buSzPts val="1600"/>
                <a:buFont typeface="Niramit"/>
                <a:buChar char="-"/>
                <a:defRPr/>
              </a:pPr>
              <a:r>
                <a:rPr lang="th" sz="2400" b="1" kern="0" dirty="0">
                  <a:solidFill>
                    <a:srgbClr val="000000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ทำความสะอาดพื้น ด้วยน้ำยาฆ่าเชื้อ</a:t>
              </a:r>
              <a:endParaRPr sz="500" kern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endParaRPr>
            </a:p>
            <a:p>
              <a:pPr marL="468000" indent="-381000">
                <a:buClr>
                  <a:srgbClr val="000000"/>
                </a:buClr>
                <a:buSzPts val="1600"/>
                <a:buFont typeface="Niramit"/>
                <a:buChar char="-"/>
                <a:defRPr/>
              </a:pPr>
              <a:r>
                <a:rPr lang="th" sz="2400" b="1" kern="0" dirty="0">
                  <a:solidFill>
                    <a:srgbClr val="000000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สเปรย์น้ำยาฆ่าเชื้อบริเวณถุงขยะ</a:t>
              </a:r>
              <a:endParaRPr sz="500" kern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endParaRPr>
            </a:p>
            <a:p>
              <a:pPr marL="468000" indent="-381000">
                <a:buClr>
                  <a:srgbClr val="000000"/>
                </a:buClr>
                <a:buSzPts val="1600"/>
                <a:buFont typeface="Niramit"/>
                <a:buChar char="-"/>
                <a:defRPr/>
              </a:pPr>
              <a:r>
                <a:rPr lang="th" sz="2400" b="1" kern="0" dirty="0">
                  <a:solidFill>
                    <a:srgbClr val="000000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ถอดอุปกรณ์ป้องกันร่างกาย ตามลำดับ</a:t>
              </a:r>
              <a:endParaRPr sz="500" kern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endParaRPr>
            </a:p>
            <a:p>
              <a:pPr marL="468000" indent="-381000">
                <a:buClr>
                  <a:srgbClr val="000000"/>
                </a:buClr>
                <a:buSzPts val="1600"/>
                <a:buFont typeface="Niramit"/>
                <a:buChar char="-"/>
                <a:defRPr/>
              </a:pPr>
              <a:r>
                <a:rPr lang="th" sz="2400" b="1" kern="0" dirty="0">
                  <a:solidFill>
                    <a:srgbClr val="000000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ล้างมือในทุกขั้นตอน</a:t>
              </a:r>
              <a:endParaRPr sz="500" kern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endParaRPr>
            </a:p>
          </p:txBody>
        </p:sp>
        <p:cxnSp>
          <p:nvCxnSpPr>
            <p:cNvPr id="56336" name="Google Shape;341;p34">
              <a:extLst>
                <a:ext uri="{FF2B5EF4-FFF2-40B4-BE49-F238E27FC236}">
                  <a16:creationId xmlns:a16="http://schemas.microsoft.com/office/drawing/2014/main" id="{0A9234B2-21DE-4E9D-BF53-BA776CC52C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63888" y="4404886"/>
              <a:ext cx="0" cy="119360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7" name="Google Shape;342;p34">
              <a:extLst>
                <a:ext uri="{FF2B5EF4-FFF2-40B4-BE49-F238E27FC236}">
                  <a16:creationId xmlns:a16="http://schemas.microsoft.com/office/drawing/2014/main" id="{01FCD2CD-D1F4-42B7-BF2F-11D8B9767C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63888" y="4404886"/>
              <a:ext cx="79208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4" name="Google Shape;344;p34">
            <a:extLst>
              <a:ext uri="{FF2B5EF4-FFF2-40B4-BE49-F238E27FC236}">
                <a16:creationId xmlns:a16="http://schemas.microsoft.com/office/drawing/2014/main" id="{45BB8532-C859-4D16-A6B5-44829159DD52}"/>
              </a:ext>
            </a:extLst>
          </p:cNvPr>
          <p:cNvSpPr/>
          <p:nvPr/>
        </p:nvSpPr>
        <p:spPr>
          <a:xfrm>
            <a:off x="6870175" y="2785278"/>
            <a:ext cx="4824413" cy="43973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>
              <a:buClr>
                <a:srgbClr val="000000"/>
              </a:buClr>
              <a:defRPr/>
            </a:pPr>
            <a:r>
              <a:rPr lang="th" sz="3200" b="1" kern="0" dirty="0">
                <a:solidFill>
                  <a:srgbClr val="00B0F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แนวทางหลังจากผู้เข้าพักย้ายออก</a:t>
            </a:r>
            <a:endParaRPr sz="3200" b="1" kern="0" dirty="0">
              <a:solidFill>
                <a:srgbClr val="00B0F0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</p:txBody>
      </p:sp>
      <p:pic>
        <p:nvPicPr>
          <p:cNvPr id="56328" name="Google Shape;158;p26">
            <a:extLst>
              <a:ext uri="{FF2B5EF4-FFF2-40B4-BE49-F238E27FC236}">
                <a16:creationId xmlns:a16="http://schemas.microsoft.com/office/drawing/2014/main" id="{0EBDED16-1887-4E52-9703-2417F684478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2400"/>
            <a:ext cx="86042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B404C0C2-0827-4311-94CB-4E5730AE3EDE}"/>
              </a:ext>
            </a:extLst>
          </p:cNvPr>
          <p:cNvGrpSpPr>
            <a:grpSpLocks/>
          </p:cNvGrpSpPr>
          <p:nvPr/>
        </p:nvGrpSpPr>
        <p:grpSpPr bwMode="auto">
          <a:xfrm>
            <a:off x="3335275" y="322267"/>
            <a:ext cx="10009404" cy="2845198"/>
            <a:chOff x="-752976" y="110270"/>
            <a:chExt cx="10010047" cy="2844798"/>
          </a:xfrm>
        </p:grpSpPr>
        <p:sp>
          <p:nvSpPr>
            <p:cNvPr id="337" name="Google Shape;337;p34">
              <a:extLst>
                <a:ext uri="{FF2B5EF4-FFF2-40B4-BE49-F238E27FC236}">
                  <a16:creationId xmlns:a16="http://schemas.microsoft.com/office/drawing/2014/main" id="{7AD4A9CD-FCCC-4946-825F-539F6AFEE4FA}"/>
                </a:ext>
              </a:extLst>
            </p:cNvPr>
            <p:cNvSpPr txBox="1"/>
            <p:nvPr/>
          </p:nvSpPr>
          <p:spPr>
            <a:xfrm>
              <a:off x="1855517" y="835651"/>
              <a:ext cx="5968065" cy="120011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>
              <a:spAutoFit/>
            </a:bodyPr>
            <a:lstStyle/>
            <a:p>
              <a:pPr marL="457200" indent="-400050">
                <a:buClr>
                  <a:srgbClr val="FFFFFF"/>
                </a:buClr>
                <a:buSzPts val="1900"/>
                <a:buFont typeface="Niramit"/>
                <a:buChar char="-"/>
                <a:defRPr/>
              </a:pPr>
              <a:r>
                <a:rPr lang="th" sz="2400" b="1" kern="0" dirty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ทำความสะอาด ด้วยน้ำยาฆ่าเชื้อ บริเวณที่มีผู้สัมผัสมาก </a:t>
              </a:r>
              <a:endParaRPr sz="2400" kern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endParaRPr>
            </a:p>
            <a:p>
              <a:pPr marL="457200" indent="-400050">
                <a:buClr>
                  <a:srgbClr val="FFFFFF"/>
                </a:buClr>
                <a:buSzPts val="1900"/>
                <a:buFont typeface="Niramit"/>
                <a:buChar char="-"/>
                <a:defRPr/>
              </a:pPr>
              <a:r>
                <a:rPr lang="th" sz="2400" b="1" kern="0" dirty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ทำความสะอาดทุกๆ </a:t>
              </a:r>
              <a:r>
                <a:rPr lang="th-TH" sz="2400" b="1" kern="0" dirty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4</a:t>
              </a:r>
              <a:r>
                <a:rPr lang="th" sz="2400" b="1" kern="0" dirty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 ชั่วโมง</a:t>
              </a:r>
              <a:endParaRPr sz="2400" kern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endParaRPr>
            </a:p>
            <a:p>
              <a:pPr marL="457200" indent="-400050">
                <a:buClr>
                  <a:srgbClr val="FFFFFF"/>
                </a:buClr>
                <a:buSzPts val="1900"/>
                <a:buFont typeface="Niramit"/>
                <a:buChar char="-"/>
                <a:defRPr/>
              </a:pPr>
              <a:r>
                <a:rPr lang="th" sz="2400" b="1" kern="0" dirty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ทำ Big Cleaning Day 1 ครั้ง/สัปดาห์</a:t>
              </a:r>
              <a:endParaRPr sz="2400" kern="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endParaRPr>
            </a:p>
          </p:txBody>
        </p:sp>
        <p:sp>
          <p:nvSpPr>
            <p:cNvPr id="343" name="Google Shape;343;p34">
              <a:extLst>
                <a:ext uri="{FF2B5EF4-FFF2-40B4-BE49-F238E27FC236}">
                  <a16:creationId xmlns:a16="http://schemas.microsoft.com/office/drawing/2014/main" id="{3567F19C-CB48-43EC-B91D-E9308A494571}"/>
                </a:ext>
              </a:extLst>
            </p:cNvPr>
            <p:cNvSpPr/>
            <p:nvPr/>
          </p:nvSpPr>
          <p:spPr>
            <a:xfrm>
              <a:off x="2359057" y="2080888"/>
              <a:ext cx="1759063" cy="59840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7635">
                <a:alpha val="64705"/>
              </a:srgbClr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algn="ctr">
                <a:buClr>
                  <a:srgbClr val="000000"/>
                </a:buClr>
                <a:defRPr/>
              </a:pPr>
              <a:endParaRPr kern="0">
                <a:solidFill>
                  <a:srgbClr val="FFFFFF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  <a:sym typeface="Calibri"/>
              </a:endParaRPr>
            </a:p>
          </p:txBody>
        </p:sp>
        <p:sp>
          <p:nvSpPr>
            <p:cNvPr id="345" name="Google Shape;345;p34">
              <a:extLst>
                <a:ext uri="{FF2B5EF4-FFF2-40B4-BE49-F238E27FC236}">
                  <a16:creationId xmlns:a16="http://schemas.microsoft.com/office/drawing/2014/main" id="{C6348D02-594F-4682-A95B-CFD7FCB9E46F}"/>
                </a:ext>
              </a:extLst>
            </p:cNvPr>
            <p:cNvSpPr/>
            <p:nvPr/>
          </p:nvSpPr>
          <p:spPr>
            <a:xfrm>
              <a:off x="545492" y="110270"/>
              <a:ext cx="8711579" cy="807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/>
            <a:lstStyle/>
            <a:p>
              <a:pPr>
                <a:buClr>
                  <a:srgbClr val="000000"/>
                </a:buClr>
                <a:defRPr/>
              </a:pPr>
              <a:r>
                <a:rPr lang="th" sz="4400" b="1" dirty="0">
                  <a:latin typeface="Browallia New" panose="020B0604020202020204" pitchFamily="34" charset="-34"/>
                  <a:cs typeface="Browallia New" panose="020B0604020202020204" pitchFamily="34" charset="-34"/>
                  <a:sym typeface="Niramit"/>
                </a:rPr>
                <a:t>แนวทางการทำความสะอาดพื้นที่ส่วนกลาง</a:t>
              </a:r>
              <a:endParaRPr sz="4400" b="1" dirty="0">
                <a:latin typeface="Browallia New" panose="020B0604020202020204" pitchFamily="34" charset="-34"/>
                <a:cs typeface="Browallia New" panose="020B0604020202020204" pitchFamily="34" charset="-34"/>
                <a:sym typeface="Niramit"/>
              </a:endParaRPr>
            </a:p>
          </p:txBody>
        </p:sp>
        <p:pic>
          <p:nvPicPr>
            <p:cNvPr id="56333" name="Picture 2" descr="Clean Home PNG, Clean Home Transparent Background - FreeIconsPNG">
              <a:extLst>
                <a:ext uri="{FF2B5EF4-FFF2-40B4-BE49-F238E27FC236}">
                  <a16:creationId xmlns:a16="http://schemas.microsoft.com/office/drawing/2014/main" id="{8E27E5AD-D941-4C3D-99D3-581D33FE4D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2976" y="918184"/>
              <a:ext cx="2506934" cy="203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6" name="Google Shape;153;p26">
            <a:extLst>
              <a:ext uri="{FF2B5EF4-FFF2-40B4-BE49-F238E27FC236}">
                <a16:creationId xmlns:a16="http://schemas.microsoft.com/office/drawing/2014/main" id="{872AF525-589B-44BF-9A41-2B7580936BE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543847"/>
            <a:ext cx="11860706" cy="4085553"/>
            <a:chOff x="-220196" y="2350990"/>
            <a:chExt cx="8698501" cy="1238221"/>
          </a:xfrm>
        </p:grpSpPr>
        <p:sp>
          <p:nvSpPr>
            <p:cNvPr id="154" name="Google Shape;154;p26">
              <a:extLst>
                <a:ext uri="{FF2B5EF4-FFF2-40B4-BE49-F238E27FC236}">
                  <a16:creationId xmlns:a16="http://schemas.microsoft.com/office/drawing/2014/main" id="{7F906D19-655A-4283-8B97-4A2B3945146C}"/>
                </a:ext>
              </a:extLst>
            </p:cNvPr>
            <p:cNvSpPr/>
            <p:nvPr/>
          </p:nvSpPr>
          <p:spPr>
            <a:xfrm>
              <a:off x="-220196" y="2350990"/>
              <a:ext cx="8698501" cy="1238221"/>
            </a:xfrm>
            <a:prstGeom prst="rect">
              <a:avLst/>
            </a:prstGeom>
            <a:solidFill>
              <a:srgbClr val="00763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defRPr/>
              </a:pPr>
              <a:r>
                <a:rPr lang="th" sz="6600" b="1" kern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 </a:t>
              </a:r>
              <a:endParaRPr sz="6600" kern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endParaRPr>
            </a:p>
          </p:txBody>
        </p:sp>
        <p:sp>
          <p:nvSpPr>
            <p:cNvPr id="155" name="Google Shape;155;p26">
              <a:extLst>
                <a:ext uri="{FF2B5EF4-FFF2-40B4-BE49-F238E27FC236}">
                  <a16:creationId xmlns:a16="http://schemas.microsoft.com/office/drawing/2014/main" id="{7740C40D-171E-45D8-84E2-B228A12599DB}"/>
                </a:ext>
              </a:extLst>
            </p:cNvPr>
            <p:cNvSpPr/>
            <p:nvPr/>
          </p:nvSpPr>
          <p:spPr>
            <a:xfrm>
              <a:off x="-164792" y="2419325"/>
              <a:ext cx="8572880" cy="891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/>
            <a:lstStyle/>
            <a:p>
              <a:pPr algn="thaiDist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th-TH" sz="3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	</a:t>
              </a:r>
              <a:r>
                <a:rPr lang="th-TH" sz="3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เพื่อให้มีโปรแกรมเฝ้าระวังโรคติดต่อในสถานกักตัวคนต่างด้าวและโปรแกรมการตรวจรับรองสุขาภิบาลในสถานกักตัวคนต่างด้าว ที่สามารถเชื่อมต่อกับระบบรายงานโรค และฐานข้อมูลของหน่วยงานที่เกี่ยวข้องได้ </a:t>
              </a:r>
            </a:p>
            <a:p>
              <a:pPr algn="thaiDist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th-TH" sz="3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	เพื่อเฝ้าระวังโรคติดต่อในสถานกักตัวคนต่างด้าวและการตรวจรับรองสุขาภิบาลสถานกักตัวคนต่างด้าว ให้มีคุณภาพและสามารถป้องกันควบคุมโรคติดต่อไปอย่างมีประสิทธิภาพ</a:t>
              </a:r>
              <a:endParaRPr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endParaRPr>
            </a:p>
          </p:txBody>
        </p:sp>
      </p:grpSp>
      <p:pic>
        <p:nvPicPr>
          <p:cNvPr id="5" name="Google Shape;137;p25">
            <a:extLst>
              <a:ext uri="{FF2B5EF4-FFF2-40B4-BE49-F238E27FC236}">
                <a16:creationId xmlns:a16="http://schemas.microsoft.com/office/drawing/2014/main" id="{92029C42-4593-1D0C-6A32-5D42A41B8A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73062"/>
            <a:ext cx="1554163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oogle Shape;153;p26">
            <a:extLst>
              <a:ext uri="{FF2B5EF4-FFF2-40B4-BE49-F238E27FC236}">
                <a16:creationId xmlns:a16="http://schemas.microsoft.com/office/drawing/2014/main" id="{5A509E54-9EAC-7E5A-AE1A-65CB25702267}"/>
              </a:ext>
            </a:extLst>
          </p:cNvPr>
          <p:cNvGrpSpPr>
            <a:grpSpLocks/>
          </p:cNvGrpSpPr>
          <p:nvPr/>
        </p:nvGrpSpPr>
        <p:grpSpPr bwMode="auto">
          <a:xfrm>
            <a:off x="60199" y="685800"/>
            <a:ext cx="10429466" cy="1066800"/>
            <a:chOff x="-220196" y="2350990"/>
            <a:chExt cx="8698501" cy="1238221"/>
          </a:xfrm>
        </p:grpSpPr>
        <p:sp>
          <p:nvSpPr>
            <p:cNvPr id="13" name="Google Shape;154;p26">
              <a:extLst>
                <a:ext uri="{FF2B5EF4-FFF2-40B4-BE49-F238E27FC236}">
                  <a16:creationId xmlns:a16="http://schemas.microsoft.com/office/drawing/2014/main" id="{CE977B6A-176D-24A3-915B-24AEB9CFADCA}"/>
                </a:ext>
              </a:extLst>
            </p:cNvPr>
            <p:cNvSpPr/>
            <p:nvPr/>
          </p:nvSpPr>
          <p:spPr>
            <a:xfrm>
              <a:off x="-220196" y="2350990"/>
              <a:ext cx="8698501" cy="1238221"/>
            </a:xfrm>
            <a:prstGeom prst="rect">
              <a:avLst/>
            </a:prstGeom>
            <a:solidFill>
              <a:srgbClr val="00763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defRPr/>
              </a:pPr>
              <a:r>
                <a:rPr lang="th" sz="6600" b="1" kern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 </a:t>
              </a:r>
              <a:endParaRPr sz="6600" kern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endParaRPr>
            </a:p>
          </p:txBody>
        </p:sp>
        <p:sp>
          <p:nvSpPr>
            <p:cNvPr id="14" name="Google Shape;155;p26">
              <a:extLst>
                <a:ext uri="{FF2B5EF4-FFF2-40B4-BE49-F238E27FC236}">
                  <a16:creationId xmlns:a16="http://schemas.microsoft.com/office/drawing/2014/main" id="{35CE09E7-AF9B-74F7-A694-F57723F9DE45}"/>
                </a:ext>
              </a:extLst>
            </p:cNvPr>
            <p:cNvSpPr/>
            <p:nvPr/>
          </p:nvSpPr>
          <p:spPr>
            <a:xfrm>
              <a:off x="-220196" y="2477107"/>
              <a:ext cx="8656579" cy="834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/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th-TH" sz="48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วัตถุประสงค์ของโปรแกรม </a:t>
              </a:r>
              <a:r>
                <a:rPr lang="en-US" sz="48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IDC Med</a:t>
              </a:r>
              <a:endParaRPr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7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A8275-1E4A-91C4-BA3A-D3EE1D589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9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7;p25">
            <a:extLst>
              <a:ext uri="{FF2B5EF4-FFF2-40B4-BE49-F238E27FC236}">
                <a16:creationId xmlns:a16="http://schemas.microsoft.com/office/drawing/2014/main" id="{92029C42-4593-1D0C-6A32-5D42A41B8A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88" y="0"/>
            <a:ext cx="866721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oogle Shape;153;p26">
            <a:extLst>
              <a:ext uri="{FF2B5EF4-FFF2-40B4-BE49-F238E27FC236}">
                <a16:creationId xmlns:a16="http://schemas.microsoft.com/office/drawing/2014/main" id="{5A509E54-9EAC-7E5A-AE1A-65CB25702267}"/>
              </a:ext>
            </a:extLst>
          </p:cNvPr>
          <p:cNvGrpSpPr>
            <a:grpSpLocks/>
          </p:cNvGrpSpPr>
          <p:nvPr/>
        </p:nvGrpSpPr>
        <p:grpSpPr bwMode="auto">
          <a:xfrm>
            <a:off x="60198" y="125939"/>
            <a:ext cx="11293602" cy="1066800"/>
            <a:chOff x="-220196" y="2350990"/>
            <a:chExt cx="8698501" cy="1238221"/>
          </a:xfrm>
        </p:grpSpPr>
        <p:sp>
          <p:nvSpPr>
            <p:cNvPr id="13" name="Google Shape;154;p26">
              <a:extLst>
                <a:ext uri="{FF2B5EF4-FFF2-40B4-BE49-F238E27FC236}">
                  <a16:creationId xmlns:a16="http://schemas.microsoft.com/office/drawing/2014/main" id="{CE977B6A-176D-24A3-915B-24AEB9CFADCA}"/>
                </a:ext>
              </a:extLst>
            </p:cNvPr>
            <p:cNvSpPr/>
            <p:nvPr/>
          </p:nvSpPr>
          <p:spPr>
            <a:xfrm>
              <a:off x="-220196" y="2350990"/>
              <a:ext cx="8698501" cy="1238221"/>
            </a:xfrm>
            <a:prstGeom prst="rect">
              <a:avLst/>
            </a:prstGeom>
            <a:solidFill>
              <a:srgbClr val="00763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defRPr/>
              </a:pPr>
              <a:r>
                <a:rPr lang="th" sz="6600" b="1" kern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 </a:t>
              </a:r>
              <a:endParaRPr sz="6600" kern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endParaRPr>
            </a:p>
          </p:txBody>
        </p:sp>
        <p:sp>
          <p:nvSpPr>
            <p:cNvPr id="14" name="Google Shape;155;p26">
              <a:extLst>
                <a:ext uri="{FF2B5EF4-FFF2-40B4-BE49-F238E27FC236}">
                  <a16:creationId xmlns:a16="http://schemas.microsoft.com/office/drawing/2014/main" id="{35CE09E7-AF9B-74F7-A694-F57723F9DE45}"/>
                </a:ext>
              </a:extLst>
            </p:cNvPr>
            <p:cNvSpPr/>
            <p:nvPr/>
          </p:nvSpPr>
          <p:spPr>
            <a:xfrm>
              <a:off x="-220196" y="2477107"/>
              <a:ext cx="8656579" cy="834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/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th-TH" sz="3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การสนับสนุนครุภัณฑ์ที่ใช้งานกับระบบ และใช้คัดกรองในสถานกักตัวคนต่างด้าว</a:t>
              </a:r>
              <a:endParaRPr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9DA122F-89D2-FB3F-D24E-9A17FF0D4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6000"/>
          <a:stretch/>
        </p:blipFill>
        <p:spPr>
          <a:xfrm>
            <a:off x="10058400" y="1392830"/>
            <a:ext cx="1905000" cy="2960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5E7B86-7C48-0135-B322-7DDC11FEB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7558"/>
            <a:ext cx="2133600" cy="2945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8A89B-BA7B-FEAF-A3F1-BC2A60675B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19474" r="10344"/>
          <a:stretch/>
        </p:blipFill>
        <p:spPr>
          <a:xfrm>
            <a:off x="7917624" y="1407558"/>
            <a:ext cx="2181870" cy="2953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163178-169C-B1C8-D5FE-5D875735C5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r="3518"/>
          <a:stretch/>
        </p:blipFill>
        <p:spPr>
          <a:xfrm>
            <a:off x="4191000" y="1400194"/>
            <a:ext cx="3726625" cy="29604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FF7342-0778-9EB8-851F-28C65EE70F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7778"/>
          <a:stretch/>
        </p:blipFill>
        <p:spPr>
          <a:xfrm>
            <a:off x="2362200" y="1407558"/>
            <a:ext cx="1828800" cy="2945734"/>
          </a:xfrm>
          <a:prstGeom prst="rect">
            <a:avLst/>
          </a:prstGeom>
        </p:spPr>
      </p:pic>
      <p:sp>
        <p:nvSpPr>
          <p:cNvPr id="16" name="Google Shape;154;p26">
            <a:extLst>
              <a:ext uri="{FF2B5EF4-FFF2-40B4-BE49-F238E27FC236}">
                <a16:creationId xmlns:a16="http://schemas.microsoft.com/office/drawing/2014/main" id="{E8846B35-7BE5-4FB8-CDE7-AA8A540AB8BF}"/>
              </a:ext>
            </a:extLst>
          </p:cNvPr>
          <p:cNvSpPr/>
          <p:nvPr/>
        </p:nvSpPr>
        <p:spPr bwMode="auto">
          <a:xfrm>
            <a:off x="228600" y="4724400"/>
            <a:ext cx="11860706" cy="1905000"/>
          </a:xfrm>
          <a:prstGeom prst="rect">
            <a:avLst/>
          </a:prstGeom>
          <a:solidFill>
            <a:srgbClr val="00763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1.</a:t>
            </a:r>
            <a:r>
              <a:rPr lang="th-TH" sz="36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ชุดดอุณหภูมิร่างกายแบบ </a:t>
            </a:r>
            <a:r>
              <a:rPr lang="en-US" sz="36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face Recognize </a:t>
            </a:r>
            <a:r>
              <a:rPr lang="th-TH" sz="36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ใช้คัดกรองผู้ต้องกักรับใหม่ และรายวัน</a:t>
            </a:r>
          </a:p>
          <a:p>
            <a:pPr>
              <a:buClr>
                <a:srgbClr val="000000"/>
              </a:buClr>
              <a:defRPr/>
            </a:pPr>
            <a:endParaRPr lang="th-TH" sz="2000" b="1" kern="0" dirty="0">
              <a:solidFill>
                <a:srgbClr val="FFFFFF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2.</a:t>
            </a:r>
            <a:r>
              <a:rPr lang="th-TH" sz="36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</a:t>
            </a:r>
            <a:r>
              <a:rPr lang="th-TH" sz="3600" b="1" kern="0" dirty="0" err="1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โน๊ต</a:t>
            </a:r>
            <a:r>
              <a:rPr lang="th-TH" sz="36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บุ๊ค+เครื่องปริ้นบาร์โค้ด+เครื่องอ่านบาร์โค้ด</a:t>
            </a:r>
            <a:r>
              <a:rPr lang="en-US" sz="36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</a:t>
            </a:r>
            <a:r>
              <a:rPr lang="th-TH" sz="36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ใช้งานกับโปรแกรม </a:t>
            </a:r>
            <a:r>
              <a:rPr lang="en-US" sz="36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IDC Med</a:t>
            </a:r>
            <a:endParaRPr sz="3600" kern="0" dirty="0">
              <a:solidFill>
                <a:srgbClr val="FFFFFF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</p:txBody>
      </p:sp>
    </p:spTree>
    <p:extLst>
      <p:ext uri="{BB962C8B-B14F-4D97-AF65-F5344CB8AC3E}">
        <p14:creationId xmlns:p14="http://schemas.microsoft.com/office/powerpoint/2010/main" val="202323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>
            <a:extLst>
              <a:ext uri="{FF2B5EF4-FFF2-40B4-BE49-F238E27FC236}">
                <a16:creationId xmlns:a16="http://schemas.microsoft.com/office/drawing/2014/main" id="{C2F89379-4FB5-4911-83DE-707839CEB932}"/>
              </a:ext>
            </a:extLst>
          </p:cNvPr>
          <p:cNvSpPr txBox="1"/>
          <p:nvPr/>
        </p:nvSpPr>
        <p:spPr bwMode="auto">
          <a:xfrm>
            <a:off x="152400" y="1922789"/>
            <a:ext cx="12036425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th-TH" sz="8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  </a:t>
            </a:r>
            <a:r>
              <a:rPr lang="th" sz="8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แนวทาง</a:t>
            </a:r>
            <a:r>
              <a:rPr lang="th" sz="6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การเฝ้าระวังโรคและ</a:t>
            </a:r>
            <a:endParaRPr sz="6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buClr>
                <a:srgbClr val="000000"/>
              </a:buClr>
              <a:defRPr/>
            </a:pPr>
            <a:r>
              <a:rPr lang="th" sz="6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     สุขาภิบาลสิ่งแวดล้อมในห้องกัก</a:t>
            </a:r>
            <a:endParaRPr sz="80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</p:txBody>
      </p:sp>
      <p:pic>
        <p:nvPicPr>
          <p:cNvPr id="38916" name="Google Shape;137;p25">
            <a:extLst>
              <a:ext uri="{FF2B5EF4-FFF2-40B4-BE49-F238E27FC236}">
                <a16:creationId xmlns:a16="http://schemas.microsoft.com/office/drawing/2014/main" id="{CF950787-9015-44B9-831E-0214BD624BE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73062"/>
            <a:ext cx="1554163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Google Shape;138;p25" descr="Coronavirus, Icon, Corona, Virus, Pandemic, Epidemic">
            <a:extLst>
              <a:ext uri="{FF2B5EF4-FFF2-40B4-BE49-F238E27FC236}">
                <a16:creationId xmlns:a16="http://schemas.microsoft.com/office/drawing/2014/main" id="{D59A1EB6-6B59-4EE4-80E0-0321E61FA44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9942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0E1F64-36CC-4A01-A9B8-DF9C1994A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40748"/>
            <a:ext cx="11304588" cy="9656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-9522" rIns="0" bIns="-9522" anchor="ctr">
            <a:spAutoFit/>
          </a:bodyPr>
          <a:lstStyle/>
          <a:p>
            <a:pPr>
              <a:defRPr/>
            </a:pPr>
            <a:r>
              <a:rPr lang="th-TH" altLang="th-TH" sz="3200" kern="0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Guidelines</a:t>
            </a:r>
            <a:r>
              <a:rPr lang="th-TH" altLang="th-TH" sz="3200" kern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 </a:t>
            </a:r>
            <a:r>
              <a:rPr lang="en-US" altLang="th-TH" sz="3200" kern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of </a:t>
            </a:r>
            <a:r>
              <a:rPr lang="th-TH" altLang="th-TH" sz="3200" kern="0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disease</a:t>
            </a:r>
            <a:r>
              <a:rPr lang="th-TH" altLang="th-TH" sz="3200" kern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 and </a:t>
            </a:r>
            <a:r>
              <a:rPr lang="th-TH" altLang="th-TH" sz="3200" kern="0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Environmental</a:t>
            </a:r>
            <a:r>
              <a:rPr lang="th-TH" altLang="th-TH" sz="3200" kern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 </a:t>
            </a:r>
            <a:r>
              <a:rPr lang="th-TH" altLang="th-TH" sz="3200" kern="0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sanitation</a:t>
            </a:r>
            <a:r>
              <a:rPr lang="th-TH" altLang="th-TH" sz="3200" kern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 </a:t>
            </a:r>
            <a:r>
              <a:rPr lang="th-TH" altLang="th-TH" sz="3200" kern="0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surveillance</a:t>
            </a:r>
            <a:r>
              <a:rPr lang="th-TH" altLang="th-TH" sz="3200" kern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 </a:t>
            </a:r>
          </a:p>
          <a:p>
            <a:pPr>
              <a:defRPr/>
            </a:pPr>
            <a:r>
              <a:rPr lang="th-TH" altLang="th-TH" sz="3200" kern="0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in</a:t>
            </a:r>
            <a:r>
              <a:rPr lang="th-TH" altLang="th-TH" sz="3200" kern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 the </a:t>
            </a:r>
            <a:r>
              <a:rPr lang="th-TH" altLang="th-TH" sz="3200" kern="0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detention</a:t>
            </a:r>
            <a:r>
              <a:rPr lang="th-TH" altLang="th-TH" sz="3200" kern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 </a:t>
            </a:r>
            <a:r>
              <a:rPr lang="en-US" altLang="th-TH" sz="3200" kern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center</a:t>
            </a:r>
            <a:r>
              <a:rPr lang="th-TH" altLang="th-TH" sz="3200" kern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051C2E9D-2678-09F8-049C-F6551780A97F}"/>
              </a:ext>
            </a:extLst>
          </p:cNvPr>
          <p:cNvGrpSpPr/>
          <p:nvPr/>
        </p:nvGrpSpPr>
        <p:grpSpPr>
          <a:xfrm>
            <a:off x="228600" y="2411771"/>
            <a:ext cx="12605001" cy="1862008"/>
            <a:chOff x="228600" y="2862229"/>
            <a:chExt cx="12605001" cy="1862008"/>
          </a:xfrm>
        </p:grpSpPr>
        <p:grpSp>
          <p:nvGrpSpPr>
            <p:cNvPr id="40966" name="Google Shape;153;p26">
              <a:extLst>
                <a:ext uri="{FF2B5EF4-FFF2-40B4-BE49-F238E27FC236}">
                  <a16:creationId xmlns:a16="http://schemas.microsoft.com/office/drawing/2014/main" id="{872AF525-589B-44BF-9A41-2B7580936B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3146705"/>
              <a:ext cx="12605001" cy="1381521"/>
              <a:chOff x="-220196" y="2350990"/>
              <a:chExt cx="9165004" cy="1238221"/>
            </a:xfrm>
          </p:grpSpPr>
          <p:sp>
            <p:nvSpPr>
              <p:cNvPr id="154" name="Google Shape;154;p26">
                <a:extLst>
                  <a:ext uri="{FF2B5EF4-FFF2-40B4-BE49-F238E27FC236}">
                    <a16:creationId xmlns:a16="http://schemas.microsoft.com/office/drawing/2014/main" id="{7F906D19-655A-4283-8B97-4A2B3945146C}"/>
                  </a:ext>
                </a:extLst>
              </p:cNvPr>
              <p:cNvSpPr/>
              <p:nvPr/>
            </p:nvSpPr>
            <p:spPr>
              <a:xfrm>
                <a:off x="-220196" y="2350990"/>
                <a:ext cx="8698501" cy="1238221"/>
              </a:xfrm>
              <a:prstGeom prst="rect">
                <a:avLst/>
              </a:prstGeom>
              <a:solidFill>
                <a:srgbClr val="00763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defRPr/>
                </a:pPr>
                <a:r>
                  <a:rPr lang="th" sz="6600" b="1" kern="0">
                    <a:solidFill>
                      <a:srgbClr val="FFFFFF"/>
                    </a:solidFill>
                    <a:latin typeface="Browallia New" panose="020B0604020202020204" pitchFamily="34" charset="-34"/>
                    <a:ea typeface="Niramit"/>
                    <a:cs typeface="Browallia New" panose="020B0604020202020204" pitchFamily="34" charset="-34"/>
                    <a:sym typeface="Niramit"/>
                  </a:rPr>
                  <a:t> </a:t>
                </a:r>
                <a:endParaRPr sz="6600" kern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endParaRPr>
              </a:p>
            </p:txBody>
          </p:sp>
          <p:sp>
            <p:nvSpPr>
              <p:cNvPr id="155" name="Google Shape;155;p26">
                <a:extLst>
                  <a:ext uri="{FF2B5EF4-FFF2-40B4-BE49-F238E27FC236}">
                    <a16:creationId xmlns:a16="http://schemas.microsoft.com/office/drawing/2014/main" id="{7740C40D-171E-45D8-84E2-B228A12599DB}"/>
                  </a:ext>
                </a:extLst>
              </p:cNvPr>
              <p:cNvSpPr/>
              <p:nvPr/>
            </p:nvSpPr>
            <p:spPr>
              <a:xfrm>
                <a:off x="736516" y="2477107"/>
                <a:ext cx="8208292" cy="834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>
                  <a:lnSpc>
                    <a:spcPct val="115000"/>
                  </a:lnSpc>
                  <a:buClr>
                    <a:srgbClr val="000000"/>
                  </a:buClr>
                  <a:defRPr/>
                </a:pPr>
                <a:r>
                  <a:rPr lang="th" sz="48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owallia New" panose="020B0604020202020204" pitchFamily="34" charset="-34"/>
                    <a:ea typeface="Niramit"/>
                    <a:cs typeface="Browallia New" panose="020B0604020202020204" pitchFamily="34" charset="-34"/>
                    <a:sym typeface="Niramit"/>
                  </a:rPr>
                  <a:t>แนวทางการเฝ้าระวังโรคโควิด-19</a:t>
                </a:r>
                <a:r>
                  <a:rPr lang="en-US" sz="48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owallia New" panose="020B0604020202020204" pitchFamily="34" charset="-34"/>
                    <a:ea typeface="Niramit"/>
                    <a:cs typeface="Browallia New" panose="020B0604020202020204" pitchFamily="34" charset="-34"/>
                    <a:sym typeface="Niramit"/>
                  </a:rPr>
                  <a:t> </a:t>
                </a:r>
                <a:r>
                  <a:rPr lang="th" sz="48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owallia New" panose="020B0604020202020204" pitchFamily="34" charset="-34"/>
                    <a:ea typeface="Niramit"/>
                    <a:cs typeface="Browallia New" panose="020B0604020202020204" pitchFamily="34" charset="-34"/>
                    <a:sym typeface="Niramit"/>
                  </a:rPr>
                  <a:t>และโรคติดต่ออื่นๆ</a:t>
                </a:r>
                <a:endParaRPr sz="48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endParaRPr>
              </a:p>
            </p:txBody>
          </p:sp>
        </p:grpSp>
        <p:sp>
          <p:nvSpPr>
            <p:cNvPr id="156" name="Google Shape;156;p26">
              <a:extLst>
                <a:ext uri="{FF2B5EF4-FFF2-40B4-BE49-F238E27FC236}">
                  <a16:creationId xmlns:a16="http://schemas.microsoft.com/office/drawing/2014/main" id="{60738248-C514-4D6B-952B-4730A67F4364}"/>
                </a:ext>
              </a:extLst>
            </p:cNvPr>
            <p:cNvSpPr txBox="1"/>
            <p:nvPr/>
          </p:nvSpPr>
          <p:spPr>
            <a:xfrm>
              <a:off x="713029" y="2862229"/>
              <a:ext cx="1074673" cy="1862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th" sz="11500" b="1" kern="0" dirty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1</a:t>
              </a:r>
              <a:endParaRPr sz="115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4F748D64-784C-95FE-1FAD-B54AEB10300E}"/>
              </a:ext>
            </a:extLst>
          </p:cNvPr>
          <p:cNvGrpSpPr/>
          <p:nvPr/>
        </p:nvGrpSpPr>
        <p:grpSpPr>
          <a:xfrm>
            <a:off x="228600" y="4414492"/>
            <a:ext cx="11963399" cy="1862008"/>
            <a:chOff x="228600" y="4721454"/>
            <a:chExt cx="11963399" cy="1862008"/>
          </a:xfrm>
        </p:grpSpPr>
        <p:grpSp>
          <p:nvGrpSpPr>
            <p:cNvPr id="40965" name="Google Shape;150;p26">
              <a:extLst>
                <a:ext uri="{FF2B5EF4-FFF2-40B4-BE49-F238E27FC236}">
                  <a16:creationId xmlns:a16="http://schemas.microsoft.com/office/drawing/2014/main" id="{719ED6A9-CE51-4452-8959-407BE3471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920250"/>
              <a:ext cx="11963399" cy="1475292"/>
              <a:chOff x="-506896" y="4436723"/>
              <a:chExt cx="8765301" cy="755935"/>
            </a:xfrm>
          </p:grpSpPr>
          <p:sp>
            <p:nvSpPr>
              <p:cNvPr id="151" name="Google Shape;151;p26">
                <a:extLst>
                  <a:ext uri="{FF2B5EF4-FFF2-40B4-BE49-F238E27FC236}">
                    <a16:creationId xmlns:a16="http://schemas.microsoft.com/office/drawing/2014/main" id="{E4308E04-0CD6-4601-96A4-4A51772F41D2}"/>
                  </a:ext>
                </a:extLst>
              </p:cNvPr>
              <p:cNvSpPr/>
              <p:nvPr/>
            </p:nvSpPr>
            <p:spPr>
              <a:xfrm>
                <a:off x="-506896" y="4436723"/>
                <a:ext cx="8765301" cy="656926"/>
              </a:xfrm>
              <a:prstGeom prst="rect">
                <a:avLst/>
              </a:prstGeom>
              <a:solidFill>
                <a:srgbClr val="00763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defRPr/>
                </a:pPr>
                <a:r>
                  <a:rPr lang="th" sz="6000" b="1" kern="0">
                    <a:solidFill>
                      <a:srgbClr val="FFFFFF"/>
                    </a:solidFill>
                    <a:latin typeface="Niramit"/>
                    <a:ea typeface="Niramit"/>
                    <a:cs typeface="Niramit"/>
                    <a:sym typeface="Niramit"/>
                  </a:rPr>
                  <a:t> </a:t>
                </a:r>
                <a:endParaRPr sz="6000" kern="0">
                  <a:solidFill>
                    <a:srgbClr val="FFFFFF"/>
                  </a:solidFill>
                  <a:latin typeface="Niramit"/>
                  <a:ea typeface="Niramit"/>
                  <a:cs typeface="Niramit"/>
                  <a:sym typeface="Niramit"/>
                </a:endParaRPr>
              </a:p>
            </p:txBody>
          </p:sp>
          <p:sp>
            <p:nvSpPr>
              <p:cNvPr id="152" name="Google Shape;152;p26">
                <a:extLst>
                  <a:ext uri="{FF2B5EF4-FFF2-40B4-BE49-F238E27FC236}">
                    <a16:creationId xmlns:a16="http://schemas.microsoft.com/office/drawing/2014/main" id="{E178A92D-CB39-4C88-8C37-08BCA816085C}"/>
                  </a:ext>
                </a:extLst>
              </p:cNvPr>
              <p:cNvSpPr/>
              <p:nvPr/>
            </p:nvSpPr>
            <p:spPr>
              <a:xfrm>
                <a:off x="457163" y="4484771"/>
                <a:ext cx="7750126" cy="707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>
                  <a:lnSpc>
                    <a:spcPct val="115000"/>
                  </a:lnSpc>
                  <a:buClr>
                    <a:srgbClr val="000000"/>
                  </a:buClr>
                  <a:defRPr/>
                </a:pPr>
                <a:r>
                  <a:rPr lang="th" sz="48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owallia New" panose="020B0604020202020204" pitchFamily="34" charset="-34"/>
                    <a:ea typeface="Niramit"/>
                    <a:cs typeface="Browallia New" panose="020B0604020202020204" pitchFamily="34" charset="-34"/>
                    <a:sym typeface="Niramit"/>
                  </a:rPr>
                  <a:t>แนวทางการเฝ้าระวังทางสุขาภิบาลสิ่งแวดล้อมในห้องกัก</a:t>
                </a:r>
                <a:endParaRPr sz="48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endParaRPr>
              </a:p>
            </p:txBody>
          </p:sp>
        </p:grpSp>
        <p:sp>
          <p:nvSpPr>
            <p:cNvPr id="157" name="Google Shape;157;p26">
              <a:extLst>
                <a:ext uri="{FF2B5EF4-FFF2-40B4-BE49-F238E27FC236}">
                  <a16:creationId xmlns:a16="http://schemas.microsoft.com/office/drawing/2014/main" id="{6C4FEDD1-5C2E-4F54-AC57-9BF0EF66BFB6}"/>
                </a:ext>
              </a:extLst>
            </p:cNvPr>
            <p:cNvSpPr txBox="1"/>
            <p:nvPr/>
          </p:nvSpPr>
          <p:spPr>
            <a:xfrm>
              <a:off x="654551" y="4721454"/>
              <a:ext cx="1099155" cy="1862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th" sz="11500" b="1" kern="0" dirty="0">
                  <a:solidFill>
                    <a:srgbClr val="FFFFFF"/>
                  </a:solidFill>
                  <a:latin typeface="Browallia New" panose="020B0604020202020204" pitchFamily="34" charset="-34"/>
                  <a:ea typeface="Niramit"/>
                  <a:cs typeface="Browallia New" panose="020B0604020202020204" pitchFamily="34" charset="-34"/>
                  <a:sym typeface="Niramit"/>
                </a:rPr>
                <a:t>2</a:t>
              </a:r>
              <a:endParaRPr sz="11500" b="1" kern="0" dirty="0">
                <a:solidFill>
                  <a:srgbClr val="FFFF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endParaRPr>
            </a:p>
          </p:txBody>
        </p:sp>
      </p:grpSp>
      <p:pic>
        <p:nvPicPr>
          <p:cNvPr id="5" name="Google Shape;137;p25">
            <a:extLst>
              <a:ext uri="{FF2B5EF4-FFF2-40B4-BE49-F238E27FC236}">
                <a16:creationId xmlns:a16="http://schemas.microsoft.com/office/drawing/2014/main" id="{92029C42-4593-1D0C-6A32-5D42A41B8A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73062"/>
            <a:ext cx="1554163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Google Shape;102;p14">
            <a:extLst>
              <a:ext uri="{FF2B5EF4-FFF2-40B4-BE49-F238E27FC236}">
                <a16:creationId xmlns:a16="http://schemas.microsoft.com/office/drawing/2014/main" id="{CDC4AE9C-7468-42C1-90B4-35D91340080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8" y="124363"/>
            <a:ext cx="7651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สไลด์ 4">
            <a:extLst>
              <a:ext uri="{FF2B5EF4-FFF2-40B4-BE49-F238E27FC236}">
                <a16:creationId xmlns:a16="http://schemas.microsoft.com/office/drawing/2014/main" id="{CD30DAEC-6405-418F-BDA2-48F130C7417E}"/>
              </a:ext>
            </a:extLst>
          </p:cNvPr>
          <p:cNvSpPr txBox="1">
            <a:spLocks/>
          </p:cNvSpPr>
          <p:nvPr/>
        </p:nvSpPr>
        <p:spPr>
          <a:xfrm>
            <a:off x="1587500" y="645714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eaLnBrk="1" hangingPunct="1">
              <a:defRPr/>
            </a:pPr>
            <a:fld id="{8F462AF9-5566-4C35-9F7F-B18AB0924702}" type="slidenum">
              <a:rPr lang="en" sz="2000" b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pPr eaLnBrk="1" hangingPunct="1">
                <a:defRPr/>
              </a:pPr>
              <a:t>7</a:t>
            </a:fld>
            <a:endParaRPr lang="en" sz="2000" b="1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298D8C3B-D590-9F34-763A-2AD229002C0B}"/>
              </a:ext>
            </a:extLst>
          </p:cNvPr>
          <p:cNvGrpSpPr/>
          <p:nvPr/>
        </p:nvGrpSpPr>
        <p:grpSpPr>
          <a:xfrm>
            <a:off x="0" y="1295400"/>
            <a:ext cx="12192000" cy="5562600"/>
            <a:chOff x="1587500" y="1881188"/>
            <a:chExt cx="9080500" cy="4402093"/>
          </a:xfrm>
        </p:grpSpPr>
        <p:pic>
          <p:nvPicPr>
            <p:cNvPr id="43014" name="Google Shape;104;p14">
              <a:extLst>
                <a:ext uri="{FF2B5EF4-FFF2-40B4-BE49-F238E27FC236}">
                  <a16:creationId xmlns:a16="http://schemas.microsoft.com/office/drawing/2014/main" id="{85A6D6AA-F1C5-444E-87F9-3464F25CCFB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1" t="15150" r="10852" b="24242"/>
            <a:stretch>
              <a:fillRect/>
            </a:stretch>
          </p:blipFill>
          <p:spPr bwMode="auto">
            <a:xfrm>
              <a:off x="1587500" y="1881188"/>
              <a:ext cx="9080500" cy="440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ตัวเชื่อมต่อตรง 3">
              <a:extLst>
                <a:ext uri="{FF2B5EF4-FFF2-40B4-BE49-F238E27FC236}">
                  <a16:creationId xmlns:a16="http://schemas.microsoft.com/office/drawing/2014/main" id="{2BA69069-6F26-4694-82EB-B57DBA9A6C35}"/>
                </a:ext>
              </a:extLst>
            </p:cNvPr>
            <p:cNvCxnSpPr>
              <a:cxnSpLocks/>
            </p:cNvCxnSpPr>
            <p:nvPr/>
          </p:nvCxnSpPr>
          <p:spPr>
            <a:xfrm>
              <a:off x="1653249" y="6102373"/>
              <a:ext cx="75025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3013" name="Google Shape;103;p14">
            <a:extLst>
              <a:ext uri="{FF2B5EF4-FFF2-40B4-BE49-F238E27FC236}">
                <a16:creationId xmlns:a16="http://schemas.microsoft.com/office/drawing/2014/main" id="{1B8A6CCB-F4DF-4002-B6D3-24A96FA5C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7" y="590233"/>
            <a:ext cx="8221663" cy="10248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25" tIns="91425" rIns="91425" bIns="91425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ts val="1100"/>
            </a:pPr>
            <a:r>
              <a:rPr lang="th-TH" altLang="th-TH" sz="3600" dirty="0">
                <a:ln w="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wallia New" panose="020B0604020202020204" pitchFamily="34" charset="-34"/>
                <a:ea typeface="Niramit" charset="0"/>
                <a:cs typeface="Browallia New" panose="020B0604020202020204" pitchFamily="34" charset="-34"/>
                <a:sym typeface="Niramit" charset="0"/>
              </a:rPr>
              <a:t>ประกาศกระทรวงสาธารณสุข เรื่อง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ts val="1100"/>
            </a:pPr>
            <a:r>
              <a:rPr lang="th-TH" altLang="th-TH" sz="2400" dirty="0">
                <a:ln w="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wallia New" panose="020B0604020202020204" pitchFamily="34" charset="-34"/>
                <a:ea typeface="Niramit" charset="0"/>
                <a:cs typeface="Browallia New" panose="020B0604020202020204" pitchFamily="34" charset="-34"/>
                <a:sym typeface="Niramit" charset="0"/>
              </a:rPr>
              <a:t>ชื่อและอาการสำคัญของโรคติดต่ออันตราย ฉบับที่ 1, 2 (2559,13 โรค) ฉบับที่ 3 (2563,1 โรค)</a:t>
            </a:r>
            <a:endParaRPr lang="th-TH" altLang="th-TH" sz="3600" dirty="0">
              <a:ln w="0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owallia New" panose="020B0604020202020204" pitchFamily="34" charset="-34"/>
              <a:ea typeface="Niramit" charset="0"/>
              <a:cs typeface="Browallia New" panose="020B0604020202020204" pitchFamily="34" charset="-34"/>
              <a:sym typeface="Niramit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Google Shape;113;p15">
            <a:extLst>
              <a:ext uri="{FF2B5EF4-FFF2-40B4-BE49-F238E27FC236}">
                <a16:creationId xmlns:a16="http://schemas.microsoft.com/office/drawing/2014/main" id="{DCBD90DA-3D05-4A72-BD8B-73CF62DA676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81"/>
            <a:ext cx="7651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สไลด์ 4">
            <a:extLst>
              <a:ext uri="{FF2B5EF4-FFF2-40B4-BE49-F238E27FC236}">
                <a16:creationId xmlns:a16="http://schemas.microsoft.com/office/drawing/2014/main" id="{3C1329E4-4733-416E-A8C9-5265F7A60253}"/>
              </a:ext>
            </a:extLst>
          </p:cNvPr>
          <p:cNvSpPr txBox="1">
            <a:spLocks/>
          </p:cNvSpPr>
          <p:nvPr/>
        </p:nvSpPr>
        <p:spPr>
          <a:xfrm>
            <a:off x="-22274" y="632949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eaLnBrk="1" hangingPunct="1">
              <a:defRPr/>
            </a:pPr>
            <a:fld id="{C282BD65-730A-4869-8C1E-8A4AA3288FD6}" type="slidenum">
              <a:rPr lang="en" sz="2000" b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pPr eaLnBrk="1" hangingPunct="1">
                <a:defRPr/>
              </a:pPr>
              <a:t>8</a:t>
            </a:fld>
            <a:endParaRPr lang="en" sz="2000" b="1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B0E16990-25A8-479D-B213-7F91130B9F13}"/>
              </a:ext>
            </a:extLst>
          </p:cNvPr>
          <p:cNvCxnSpPr>
            <a:cxnSpLocks/>
          </p:cNvCxnSpPr>
          <p:nvPr/>
        </p:nvCxnSpPr>
        <p:spPr>
          <a:xfrm>
            <a:off x="2971800" y="6804856"/>
            <a:ext cx="6605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5065" name="Picture 2" descr="Human Body Svg Png Icon Free Download (#529419) - OnlineWebFonts.COM">
            <a:extLst>
              <a:ext uri="{FF2B5EF4-FFF2-40B4-BE49-F238E27FC236}">
                <a16:creationId xmlns:a16="http://schemas.microsoft.com/office/drawing/2014/main" id="{221B46E6-8B28-4786-A668-EBC0D2193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201864"/>
            <a:ext cx="2159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AF3C9A4-9BE7-4A9A-909E-34EE0FE8DF2D}"/>
              </a:ext>
            </a:extLst>
          </p:cNvPr>
          <p:cNvSpPr/>
          <p:nvPr/>
        </p:nvSpPr>
        <p:spPr>
          <a:xfrm>
            <a:off x="5429493" y="3750889"/>
            <a:ext cx="666507" cy="318927"/>
          </a:xfrm>
          <a:prstGeom prst="rect">
            <a:avLst/>
          </a:prstGeom>
          <a:solidFill>
            <a:srgbClr val="E5CCD3"/>
          </a:solidFill>
          <a:ln>
            <a:solidFill>
              <a:srgbClr val="E5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C79161E-34C5-4B18-8467-ACB486B8EF22}"/>
              </a:ext>
            </a:extLst>
          </p:cNvPr>
          <p:cNvSpPr/>
          <p:nvPr/>
        </p:nvSpPr>
        <p:spPr>
          <a:xfrm>
            <a:off x="5589770" y="4950350"/>
            <a:ext cx="431800" cy="215900"/>
          </a:xfrm>
          <a:prstGeom prst="rect">
            <a:avLst/>
          </a:prstGeom>
          <a:solidFill>
            <a:srgbClr val="E5CCD3"/>
          </a:solidFill>
          <a:ln>
            <a:solidFill>
              <a:srgbClr val="E5C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8" name="Google Shape;103;p14">
            <a:extLst>
              <a:ext uri="{FF2B5EF4-FFF2-40B4-BE49-F238E27FC236}">
                <a16:creationId xmlns:a16="http://schemas.microsoft.com/office/drawing/2014/main" id="{01246A53-5BB5-55E1-B7DC-77D2E8DAA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7" y="-22359"/>
            <a:ext cx="9644259" cy="10248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25" tIns="91425" rIns="91425" bIns="91425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ts val="1100"/>
            </a:pPr>
            <a:r>
              <a:rPr lang="th-TH" altLang="th-TH" sz="3600" dirty="0">
                <a:ln w="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wallia New" panose="020B0604020202020204" pitchFamily="34" charset="-34"/>
                <a:ea typeface="Niramit" charset="0"/>
                <a:cs typeface="Browallia New" panose="020B0604020202020204" pitchFamily="34" charset="-34"/>
                <a:sym typeface="Niramit" charset="0"/>
              </a:rPr>
              <a:t>ประกาศกระทรวงสาธารณสุข เรื่อง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ts val="1100"/>
            </a:pPr>
            <a:r>
              <a:rPr lang="th-TH" altLang="th-TH" sz="2400" dirty="0">
                <a:ln w="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wallia New" panose="020B0604020202020204" pitchFamily="34" charset="-34"/>
                <a:ea typeface="Niramit" charset="0"/>
                <a:cs typeface="Browallia New" panose="020B0604020202020204" pitchFamily="34" charset="-34"/>
                <a:sym typeface="Niramit" charset="0"/>
              </a:rPr>
              <a:t>ชื่อและอาการสำคัญของโรคติดต่ออันตราย ฉบับที่ 1, 2 (2559,13 โรค) ฉบับที่ 3 (2563,1 โรค)</a:t>
            </a:r>
            <a:endParaRPr lang="th-TH" altLang="th-TH" sz="3600" dirty="0">
              <a:ln w="0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owallia New" panose="020B0604020202020204" pitchFamily="34" charset="-34"/>
              <a:ea typeface="Niramit" charset="0"/>
              <a:cs typeface="Browallia New" panose="020B0604020202020204" pitchFamily="34" charset="-34"/>
              <a:sym typeface="Niramit" charset="0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185DA13-D012-2560-671F-0073954B7F35}"/>
              </a:ext>
            </a:extLst>
          </p:cNvPr>
          <p:cNvGrpSpPr/>
          <p:nvPr/>
        </p:nvGrpSpPr>
        <p:grpSpPr>
          <a:xfrm>
            <a:off x="2560637" y="1019201"/>
            <a:ext cx="9631363" cy="5807078"/>
            <a:chOff x="2560637" y="1019201"/>
            <a:chExt cx="9631363" cy="5807078"/>
          </a:xfrm>
        </p:grpSpPr>
        <p:pic>
          <p:nvPicPr>
            <p:cNvPr id="45062" name="Google Shape;115;p15">
              <a:extLst>
                <a:ext uri="{FF2B5EF4-FFF2-40B4-BE49-F238E27FC236}">
                  <a16:creationId xmlns:a16="http://schemas.microsoft.com/office/drawing/2014/main" id="{F2E6729E-7775-464C-A58B-E7F6665877D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637" y="1019201"/>
              <a:ext cx="9631363" cy="5807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D37EDA63-FED3-4DB8-8226-EF5ACEBA4BD2}"/>
                </a:ext>
              </a:extLst>
            </p:cNvPr>
            <p:cNvSpPr/>
            <p:nvPr/>
          </p:nvSpPr>
          <p:spPr>
            <a:xfrm>
              <a:off x="5531093" y="4122025"/>
              <a:ext cx="549154" cy="318926"/>
            </a:xfrm>
            <a:prstGeom prst="rect">
              <a:avLst/>
            </a:prstGeom>
            <a:solidFill>
              <a:srgbClr val="E5CCD3"/>
            </a:solidFill>
            <a:ln>
              <a:solidFill>
                <a:srgbClr val="E5CC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/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2CED91A8-0DFA-4D5F-815A-7BB3676E51A7}"/>
                </a:ext>
              </a:extLst>
            </p:cNvPr>
            <p:cNvSpPr/>
            <p:nvPr/>
          </p:nvSpPr>
          <p:spPr>
            <a:xfrm>
              <a:off x="5430323" y="4535751"/>
              <a:ext cx="649923" cy="318917"/>
            </a:xfrm>
            <a:prstGeom prst="rect">
              <a:avLst/>
            </a:prstGeom>
            <a:solidFill>
              <a:srgbClr val="E5CCD3"/>
            </a:solidFill>
            <a:ln>
              <a:solidFill>
                <a:srgbClr val="E5CC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/>
            </a:p>
          </p:txBody>
        </p:sp>
        <p:pic>
          <p:nvPicPr>
            <p:cNvPr id="45070" name="Picture 2" descr="Human Body Svg Png Icon Free Download (#529419) - OnlineWebFonts.COM">
              <a:extLst>
                <a:ext uri="{FF2B5EF4-FFF2-40B4-BE49-F238E27FC236}">
                  <a16:creationId xmlns:a16="http://schemas.microsoft.com/office/drawing/2014/main" id="{74A7462D-6AF5-407A-8DEC-71780A794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470" y="3654456"/>
              <a:ext cx="509285" cy="102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9F84BB49-EF9D-5270-993D-AFBBFE38D28F}"/>
                </a:ext>
              </a:extLst>
            </p:cNvPr>
            <p:cNvSpPr/>
            <p:nvPr/>
          </p:nvSpPr>
          <p:spPr>
            <a:xfrm>
              <a:off x="5429493" y="5320602"/>
              <a:ext cx="666506" cy="318897"/>
            </a:xfrm>
            <a:prstGeom prst="rect">
              <a:avLst/>
            </a:prstGeom>
            <a:solidFill>
              <a:srgbClr val="E5CCD3"/>
            </a:solidFill>
            <a:ln>
              <a:solidFill>
                <a:srgbClr val="E5CC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/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EF05F2BA-3A75-FA62-BF7A-3D80EE723A0A}"/>
                </a:ext>
              </a:extLst>
            </p:cNvPr>
            <p:cNvSpPr/>
            <p:nvPr/>
          </p:nvSpPr>
          <p:spPr>
            <a:xfrm>
              <a:off x="5438113" y="5600537"/>
              <a:ext cx="666506" cy="318897"/>
            </a:xfrm>
            <a:prstGeom prst="rect">
              <a:avLst/>
            </a:prstGeom>
            <a:solidFill>
              <a:srgbClr val="E5CCD3"/>
            </a:solidFill>
            <a:ln>
              <a:solidFill>
                <a:srgbClr val="E5CC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/>
            </a:p>
          </p:txBody>
        </p:sp>
        <p:pic>
          <p:nvPicPr>
            <p:cNvPr id="45071" name="Picture 2" descr="Human Body Svg Png Icon Free Download (#529419) - OnlineWebFonts.COM">
              <a:extLst>
                <a:ext uri="{FF2B5EF4-FFF2-40B4-BE49-F238E27FC236}">
                  <a16:creationId xmlns:a16="http://schemas.microsoft.com/office/drawing/2014/main" id="{27E88A30-8CA2-4103-8F68-030093ADA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522" y="5740090"/>
              <a:ext cx="490477" cy="983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Human Body Svg Png Icon Free Download (#529419) - OnlineWebFonts.COM">
              <a:extLst>
                <a:ext uri="{FF2B5EF4-FFF2-40B4-BE49-F238E27FC236}">
                  <a16:creationId xmlns:a16="http://schemas.microsoft.com/office/drawing/2014/main" id="{816E4872-F8B3-0530-39B2-08BC745AE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522" y="4715115"/>
              <a:ext cx="490477" cy="983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>
            <a:extLst>
              <a:ext uri="{FF2B5EF4-FFF2-40B4-BE49-F238E27FC236}">
                <a16:creationId xmlns:a16="http://schemas.microsoft.com/office/drawing/2014/main" id="{A7DCAABB-F067-4037-AC88-C1E880E6C3EB}"/>
              </a:ext>
            </a:extLst>
          </p:cNvPr>
          <p:cNvSpPr txBox="1"/>
          <p:nvPr/>
        </p:nvSpPr>
        <p:spPr>
          <a:xfrm>
            <a:off x="3024896" y="731881"/>
            <a:ext cx="9147175" cy="9048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100"/>
              <a:defRPr/>
            </a:pPr>
            <a:r>
              <a:rPr lang="th" sz="2800" b="1" dirty="0">
                <a:solidFill>
                  <a:schemeClr val="lt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กฏกระทรวงมหาดไทย ออกตาม พรบ.ตรวจคนเข้าเมือง 2522 </a:t>
            </a:r>
            <a:endParaRPr sz="2800" b="1" dirty="0">
              <a:solidFill>
                <a:schemeClr val="lt1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1100"/>
              <a:defRPr/>
            </a:pPr>
            <a:r>
              <a:rPr lang="th" sz="2400" b="1" dirty="0">
                <a:solidFill>
                  <a:schemeClr val="lt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การตรวจสุขภาพแรงงานต่างด้าว กำหนดโรคต้องห้ามคนต่างด้าว 2563</a:t>
            </a:r>
            <a:r>
              <a:rPr lang="th" sz="2400" b="1" dirty="0">
                <a:solidFill>
                  <a:schemeClr val="dk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</a:t>
            </a:r>
            <a:r>
              <a:rPr lang="th" sz="2400" b="1" dirty="0">
                <a:solidFill>
                  <a:schemeClr val="dk1"/>
                </a:solidFill>
                <a:highlight>
                  <a:srgbClr val="FFFF00"/>
                </a:highligh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เพิ่มตรวจโควิด-19</a:t>
            </a:r>
            <a:endParaRPr sz="2400" b="1" dirty="0">
              <a:solidFill>
                <a:schemeClr val="dk1"/>
              </a:solidFill>
              <a:highlight>
                <a:srgbClr val="FFFF00"/>
              </a:highlight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</p:txBody>
      </p:sp>
      <p:pic>
        <p:nvPicPr>
          <p:cNvPr id="47108" name="Google Shape;124;p16">
            <a:extLst>
              <a:ext uri="{FF2B5EF4-FFF2-40B4-BE49-F238E27FC236}">
                <a16:creationId xmlns:a16="http://schemas.microsoft.com/office/drawing/2014/main" id="{8D861B7F-973A-41B7-A7E3-151FE11184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7651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Google Shape;126;p16">
            <a:extLst>
              <a:ext uri="{FF2B5EF4-FFF2-40B4-BE49-F238E27FC236}">
                <a16:creationId xmlns:a16="http://schemas.microsoft.com/office/drawing/2014/main" id="{11278707-6429-4B5F-B5D0-838C07B4CCF9}"/>
              </a:ext>
            </a:extLst>
          </p:cNvPr>
          <p:cNvSpPr/>
          <p:nvPr/>
        </p:nvSpPr>
        <p:spPr>
          <a:xfrm>
            <a:off x="304801" y="1752600"/>
            <a:ext cx="57912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>
              <a:alpha val="64709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lnSpc>
                <a:spcPct val="90000"/>
              </a:lnSpc>
              <a:defRPr/>
            </a:pPr>
            <a:endParaRPr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defRPr/>
            </a:pPr>
            <a:endParaRPr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defRPr/>
            </a:pPr>
            <a:endParaRPr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defRPr/>
            </a:pPr>
            <a:endParaRPr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114000"/>
              </a:lnSpc>
              <a:defRPr/>
            </a:pPr>
            <a:endParaRPr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114000"/>
              </a:lnSpc>
              <a:defRPr/>
            </a:pPr>
            <a:endParaRPr sz="3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114000"/>
              </a:lnSpc>
              <a:buClr>
                <a:schemeClr val="dk1"/>
              </a:buClr>
              <a:buSzPts val="1100"/>
              <a:defRPr/>
            </a:pPr>
            <a:r>
              <a:rPr lang="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1.  โรคเรื้อน</a:t>
            </a:r>
            <a:r>
              <a:rPr lang="th-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 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(38)</a:t>
            </a:r>
            <a:endParaRPr sz="2600" b="1" dirty="0"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eaLnBrk="1" hangingPunct="1">
              <a:lnSpc>
                <a:spcPct val="114000"/>
              </a:lnSpc>
              <a:buClr>
                <a:schemeClr val="dk1"/>
              </a:buClr>
              <a:buSzPts val="1100"/>
              <a:defRPr/>
            </a:pPr>
            <a:r>
              <a:rPr lang="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2. วัณโรคในระยะอันตราย</a:t>
            </a:r>
            <a:r>
              <a:rPr lang="th-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(47)</a:t>
            </a:r>
            <a:endParaRPr sz="2600" b="1" dirty="0"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>
              <a:lnSpc>
                <a:spcPct val="114000"/>
              </a:lnSpc>
              <a:buClr>
                <a:schemeClr val="dk1"/>
              </a:buClr>
              <a:buSzPts val="1100"/>
              <a:defRPr/>
            </a:pPr>
            <a:r>
              <a:rPr lang="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3. โรคเท้าช้างในระยะที่ปรากฎอาการ</a:t>
            </a:r>
            <a:endParaRPr sz="2600" b="1" dirty="0">
              <a:solidFill>
                <a:schemeClr val="bg1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>
              <a:lnSpc>
                <a:spcPct val="114000"/>
              </a:lnSpc>
              <a:buClr>
                <a:schemeClr val="dk1"/>
              </a:buClr>
              <a:buSzPts val="1100"/>
              <a:defRPr/>
            </a:pPr>
            <a:r>
              <a:rPr lang="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    เป็นที่น่ารังเกียจแก่สังคม</a:t>
            </a:r>
            <a:r>
              <a:rPr lang="th-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(33)</a:t>
            </a:r>
            <a:endParaRPr sz="2600" b="1" dirty="0"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>
              <a:lnSpc>
                <a:spcPct val="114000"/>
              </a:lnSpc>
              <a:buClr>
                <a:schemeClr val="dk1"/>
              </a:buClr>
              <a:buSzPts val="1100"/>
              <a:defRPr/>
            </a:pPr>
            <a:r>
              <a:rPr lang="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4. โรคยาเสพติดให้โทษ</a:t>
            </a:r>
            <a:r>
              <a:rPr lang="th-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</a:t>
            </a:r>
            <a:endParaRPr sz="2600" b="1" dirty="0">
              <a:solidFill>
                <a:schemeClr val="bg1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>
              <a:lnSpc>
                <a:spcPct val="114000"/>
              </a:lnSpc>
              <a:buClr>
                <a:schemeClr val="dk1"/>
              </a:buClr>
              <a:buSzPts val="1100"/>
              <a:defRPr/>
            </a:pPr>
            <a:r>
              <a:rPr lang="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5. โรคชิฟิลิสในระยะที่ 3</a:t>
            </a:r>
            <a:r>
              <a:rPr lang="th-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(19)</a:t>
            </a:r>
            <a:endParaRPr lang="th" sz="2600" b="1" dirty="0"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>
              <a:lnSpc>
                <a:spcPct val="114000"/>
              </a:lnSpc>
              <a:defRPr/>
            </a:pPr>
            <a:r>
              <a:rPr lang="th-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6. โรคติดเชื้อไวรัสโคโรนา 2019 หรือ โรคโควิด 19</a:t>
            </a:r>
          </a:p>
        </p:txBody>
      </p:sp>
      <p:sp>
        <p:nvSpPr>
          <p:cNvPr id="127" name="Google Shape;127;p16">
            <a:extLst>
              <a:ext uri="{FF2B5EF4-FFF2-40B4-BE49-F238E27FC236}">
                <a16:creationId xmlns:a16="http://schemas.microsoft.com/office/drawing/2014/main" id="{13E18536-4905-4E81-A3F6-4AA42A41B4F7}"/>
              </a:ext>
            </a:extLst>
          </p:cNvPr>
          <p:cNvSpPr/>
          <p:nvPr/>
        </p:nvSpPr>
        <p:spPr>
          <a:xfrm>
            <a:off x="687387" y="1879385"/>
            <a:ext cx="5252479" cy="1440868"/>
          </a:xfrm>
          <a:prstGeom prst="roundRect">
            <a:avLst>
              <a:gd name="adj" fmla="val 16667"/>
            </a:avLst>
          </a:prstGeom>
          <a:solidFill>
            <a:schemeClr val="lt1">
              <a:alpha val="64709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algn="ctr">
              <a:lnSpc>
                <a:spcPct val="90000"/>
              </a:lnSpc>
              <a:defRPr/>
            </a:pPr>
            <a:r>
              <a:rPr lang="th" sz="3200" b="1" dirty="0">
                <a:solidFill>
                  <a:srgbClr val="FF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ห้ามมิให้คนต่างด้าว </a:t>
            </a:r>
            <a:r>
              <a:rPr lang="th-TH" sz="3200" b="1" dirty="0">
                <a:solidFill>
                  <a:srgbClr val="FF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ม.12(4)</a:t>
            </a:r>
            <a:endParaRPr sz="3200" b="1" dirty="0">
              <a:solidFill>
                <a:srgbClr val="FF0000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lnSpc>
                <a:spcPct val="90000"/>
              </a:lnSpc>
              <a:defRPr/>
            </a:pPr>
            <a:r>
              <a:rPr lang="th" sz="2400" b="1" dirty="0">
                <a:solidFill>
                  <a:srgbClr val="007635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เข้ามา</a:t>
            </a:r>
            <a:r>
              <a:rPr lang="th" sz="2400" b="1" dirty="0">
                <a:solidFill>
                  <a:srgbClr val="007635"/>
                </a:solidFill>
                <a:highlight>
                  <a:srgbClr val="00FFFF"/>
                </a:highligh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ในราชอาณาจักร</a:t>
            </a:r>
            <a:endParaRPr sz="2400" b="1" dirty="0">
              <a:solidFill>
                <a:srgbClr val="007635"/>
              </a:solidFill>
              <a:highlight>
                <a:srgbClr val="00FFFF"/>
              </a:highlight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1100"/>
              <a:defRPr/>
            </a:pPr>
            <a:endParaRPr sz="900" b="1" dirty="0">
              <a:solidFill>
                <a:srgbClr val="007635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lnSpc>
                <a:spcPct val="90000"/>
              </a:lnSpc>
              <a:defRPr/>
            </a:pPr>
            <a:r>
              <a:rPr lang="th" sz="24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ถ้าปรากฎว่ามีโรคอย่างใดอย่างหนึ่ง ดังต่อไปนี้</a:t>
            </a:r>
            <a:endParaRPr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8" name="Google Shape;128;p16">
            <a:extLst>
              <a:ext uri="{FF2B5EF4-FFF2-40B4-BE49-F238E27FC236}">
                <a16:creationId xmlns:a16="http://schemas.microsoft.com/office/drawing/2014/main" id="{CB2242C0-576B-4DD5-9CC8-A3801BDD5EAD}"/>
              </a:ext>
            </a:extLst>
          </p:cNvPr>
          <p:cNvSpPr/>
          <p:nvPr/>
        </p:nvSpPr>
        <p:spPr>
          <a:xfrm>
            <a:off x="6373812" y="1752600"/>
            <a:ext cx="5665788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>
              <a:alpha val="64709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lnSpc>
                <a:spcPct val="90000"/>
              </a:lnSpc>
              <a:defRPr/>
            </a:pPr>
            <a:endParaRPr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defRPr/>
            </a:pPr>
            <a:endParaRPr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defRPr/>
            </a:pPr>
            <a:endParaRPr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defRPr/>
            </a:pPr>
            <a:endParaRPr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90000"/>
              </a:lnSpc>
              <a:defRPr/>
            </a:pPr>
            <a:endParaRPr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114000"/>
              </a:lnSpc>
              <a:defRPr/>
            </a:pPr>
            <a:endParaRPr sz="5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1.  โรคเรื้อน</a:t>
            </a:r>
            <a:r>
              <a:rPr lang="th-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(38)</a:t>
            </a:r>
            <a:endParaRPr sz="2600" b="1" dirty="0"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2. วัณโรคในระยะอันตราย</a:t>
            </a:r>
            <a:r>
              <a:rPr lang="th-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(47)</a:t>
            </a:r>
            <a:endParaRPr sz="2600" b="1" dirty="0"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>
              <a:lnSpc>
                <a:spcPct val="114000"/>
              </a:lnSpc>
              <a:defRPr/>
            </a:pPr>
            <a:r>
              <a:rPr lang="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3. โรคเท้าช้าง</a:t>
            </a:r>
            <a:r>
              <a:rPr lang="th-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(33)</a:t>
            </a:r>
            <a:endParaRPr sz="2600" b="1" dirty="0"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>
              <a:lnSpc>
                <a:spcPct val="114000"/>
              </a:lnSpc>
              <a:defRPr/>
            </a:pPr>
            <a:r>
              <a:rPr lang="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4. โรคยาเสพติดให้โทษ</a:t>
            </a:r>
            <a:endParaRPr sz="2600" b="1" dirty="0">
              <a:solidFill>
                <a:schemeClr val="bg1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>
              <a:lnSpc>
                <a:spcPct val="114000"/>
              </a:lnSpc>
              <a:defRPr/>
            </a:pPr>
            <a:r>
              <a:rPr lang="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5. โรคพิษสุราเรื้อรัง</a:t>
            </a:r>
            <a:endParaRPr sz="2600" b="1" dirty="0">
              <a:solidFill>
                <a:schemeClr val="bg1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6. โรคชิฟิลิสในระยะที่ 3</a:t>
            </a:r>
            <a:r>
              <a:rPr lang="th-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 </a:t>
            </a:r>
            <a:r>
              <a:rPr lang="th-TH" sz="2600" b="1" dirty="0">
                <a:solidFill>
                  <a:srgbClr val="FF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(19)</a:t>
            </a:r>
            <a:endParaRPr lang="th" sz="2600" b="1" dirty="0"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>
              <a:lnSpc>
                <a:spcPct val="114000"/>
              </a:lnSpc>
              <a:defRPr/>
            </a:pPr>
            <a:r>
              <a:rPr lang="th-TH" sz="26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7. โรคติดเชื้อไวรัสโคโรนา 2019 หรือ โรคโควิด 19</a:t>
            </a:r>
          </a:p>
        </p:txBody>
      </p:sp>
      <p:sp>
        <p:nvSpPr>
          <p:cNvPr id="129" name="Google Shape;129;p16">
            <a:extLst>
              <a:ext uri="{FF2B5EF4-FFF2-40B4-BE49-F238E27FC236}">
                <a16:creationId xmlns:a16="http://schemas.microsoft.com/office/drawing/2014/main" id="{31133749-57A2-43C0-9192-E06A01C8F91C}"/>
              </a:ext>
            </a:extLst>
          </p:cNvPr>
          <p:cNvSpPr/>
          <p:nvPr/>
        </p:nvSpPr>
        <p:spPr>
          <a:xfrm>
            <a:off x="6697936" y="1879385"/>
            <a:ext cx="5189264" cy="1440861"/>
          </a:xfrm>
          <a:prstGeom prst="roundRect">
            <a:avLst>
              <a:gd name="adj" fmla="val 16667"/>
            </a:avLst>
          </a:prstGeom>
          <a:solidFill>
            <a:schemeClr val="lt1">
              <a:alpha val="64709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h" sz="3200" b="1" dirty="0">
                <a:solidFill>
                  <a:srgbClr val="FF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ห้ามมิให้คนต่างด้าว </a:t>
            </a:r>
            <a:r>
              <a:rPr lang="th-TH" sz="3200" b="1" dirty="0">
                <a:solidFill>
                  <a:srgbClr val="FF0000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ม.44 (2)</a:t>
            </a:r>
            <a:endParaRPr sz="3200" b="1" dirty="0">
              <a:solidFill>
                <a:srgbClr val="FF0000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lnSpc>
                <a:spcPct val="90000"/>
              </a:lnSpc>
              <a:defRPr/>
            </a:pPr>
            <a:r>
              <a:rPr lang="th" sz="2400" b="1" dirty="0">
                <a:solidFill>
                  <a:srgbClr val="0000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เข้ามา</a:t>
            </a:r>
            <a:r>
              <a:rPr lang="th" sz="2400" b="1" dirty="0">
                <a:solidFill>
                  <a:srgbClr val="0000FF"/>
                </a:solidFill>
                <a:highlight>
                  <a:srgbClr val="00FF00"/>
                </a:highlight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มีถิ่นที่อยู่</a:t>
            </a:r>
            <a:r>
              <a:rPr lang="th" sz="2400" b="1" dirty="0">
                <a:solidFill>
                  <a:srgbClr val="0000FF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ในราชอาณาจักร</a:t>
            </a:r>
            <a:endParaRPr sz="2400" b="1" dirty="0">
              <a:solidFill>
                <a:srgbClr val="0000FF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lnSpc>
                <a:spcPct val="90000"/>
              </a:lnSpc>
              <a:defRPr/>
            </a:pPr>
            <a:endParaRPr sz="900" b="1" dirty="0">
              <a:solidFill>
                <a:srgbClr val="007635"/>
              </a:solidFill>
              <a:latin typeface="Browallia New" panose="020B0604020202020204" pitchFamily="34" charset="-34"/>
              <a:ea typeface="Niramit"/>
              <a:cs typeface="Browallia New" panose="020B0604020202020204" pitchFamily="34" charset="-34"/>
              <a:sym typeface="Niramit"/>
            </a:endParaRPr>
          </a:p>
          <a:p>
            <a:pPr algn="ctr">
              <a:lnSpc>
                <a:spcPct val="90000"/>
              </a:lnSpc>
              <a:defRPr/>
            </a:pPr>
            <a:r>
              <a:rPr lang="th" sz="2400" b="1" dirty="0">
                <a:solidFill>
                  <a:schemeClr val="bg1"/>
                </a:solidFill>
                <a:latin typeface="Browallia New" panose="020B0604020202020204" pitchFamily="34" charset="-34"/>
                <a:ea typeface="Niramit"/>
                <a:cs typeface="Browallia New" panose="020B0604020202020204" pitchFamily="34" charset="-34"/>
                <a:sym typeface="Niramit"/>
              </a:rPr>
              <a:t>ถ้าปรากฎว่ามีโรคอย่างใดอย่างหนึ่ง ดังต่อไปนี้</a:t>
            </a:r>
            <a:endParaRPr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7114" name="Google Shape;130;p16">
            <a:extLst>
              <a:ext uri="{FF2B5EF4-FFF2-40B4-BE49-F238E27FC236}">
                <a16:creationId xmlns:a16="http://schemas.microsoft.com/office/drawing/2014/main" id="{7874B923-8C85-4CA4-88B5-983469BDFB5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79" y="4258181"/>
            <a:ext cx="10287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สไลด์ 4">
            <a:extLst>
              <a:ext uri="{FF2B5EF4-FFF2-40B4-BE49-F238E27FC236}">
                <a16:creationId xmlns:a16="http://schemas.microsoft.com/office/drawing/2014/main" id="{691DCDB6-1DA9-4BDA-B886-4DFC2E5374DD}"/>
              </a:ext>
            </a:extLst>
          </p:cNvPr>
          <p:cNvSpPr txBox="1">
            <a:spLocks/>
          </p:cNvSpPr>
          <p:nvPr/>
        </p:nvSpPr>
        <p:spPr>
          <a:xfrm>
            <a:off x="30450" y="63246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eaLnBrk="1" hangingPunct="1">
              <a:defRPr/>
            </a:pPr>
            <a:fld id="{F4393E0E-62C8-4CAC-A570-D03653766C5C}" type="slidenum">
              <a:rPr lang="en" sz="2000" b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pPr eaLnBrk="1" hangingPunct="1">
                <a:defRPr/>
              </a:pPr>
              <a:t>9</a:t>
            </a:fld>
            <a:endParaRPr lang="en" sz="2000" b="1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223397FD-01B7-45B8-8771-E88B997CF399}"/>
              </a:ext>
            </a:extLst>
          </p:cNvPr>
          <p:cNvCxnSpPr>
            <a:cxnSpLocks/>
          </p:cNvCxnSpPr>
          <p:nvPr/>
        </p:nvCxnSpPr>
        <p:spPr>
          <a:xfrm>
            <a:off x="2106614" y="5715000"/>
            <a:ext cx="33035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128FCB16-EC02-4103-ABA3-1A5B290AD22F}"/>
              </a:ext>
            </a:extLst>
          </p:cNvPr>
          <p:cNvCxnSpPr>
            <a:cxnSpLocks/>
          </p:cNvCxnSpPr>
          <p:nvPr/>
        </p:nvCxnSpPr>
        <p:spPr>
          <a:xfrm>
            <a:off x="6697936" y="6172200"/>
            <a:ext cx="48082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ไอพ่น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ไอพ่น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ไอพ่น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bab956b1f44ef9d173162e10f4b277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6eaa9825d2fedb5a83ac41ebe86c4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512176-F546-44CD-B572-60D452AAFB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36F7A32-4EF0-4A94-A54B-EB25D2478F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50852B-6833-423E-B514-AB18FFB6DFF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TM04033937[[fn=ไอพ่น]]</Template>
  <TotalTime>1281</TotalTime>
  <Words>866</Words>
  <Application>Microsoft Office PowerPoint</Application>
  <PresentationFormat>Widescreen</PresentationFormat>
  <Paragraphs>132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Niramit</vt:lpstr>
      <vt:lpstr>BrowalliaUPC</vt:lpstr>
      <vt:lpstr>Karla</vt:lpstr>
      <vt:lpstr>Browallia New</vt:lpstr>
      <vt:lpstr>Century Gothic</vt:lpstr>
      <vt:lpstr>Arial</vt:lpstr>
      <vt:lpstr>Calibri</vt:lpstr>
      <vt:lpstr>ไอพ่น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การซักประวัติ การตรวจร่างกาย และการบันทึก</dc:title>
  <dc:creator>FM9FY-TMF7Q-KCKCT-V9T29-TBBBG</dc:creator>
  <cp:lastModifiedBy>Thawabhorn Jannok</cp:lastModifiedBy>
  <cp:revision>59</cp:revision>
  <dcterms:created xsi:type="dcterms:W3CDTF">2007-05-13T14:54:42Z</dcterms:created>
  <dcterms:modified xsi:type="dcterms:W3CDTF">2023-03-24T04:23:22Z</dcterms:modified>
</cp:coreProperties>
</file>